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77"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0718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SM</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6330" y="1555462"/>
            <a:ext cx="9994970" cy="4351338"/>
          </a:xfrm>
          <a:prstGeom prst="rect">
            <a:avLst/>
          </a:prstGeom>
        </p:spPr>
        <p:txBody>
          <a:bodyPr/>
          <a:lstStyle/>
          <a:p>
            <a:pPr algn="just"/>
            <a:r>
              <a:rPr lang="en-US" sz="2400" dirty="0"/>
              <a:t>Data wrangling was performed by examining attributes such as Flight Number, Date, Booster Version, Payload Mass, Orbit, Launch Site, and Landing Outcome. </a:t>
            </a:r>
          </a:p>
          <a:p>
            <a:pPr algn="just"/>
            <a:r>
              <a:rPr lang="en-US" sz="2400" dirty="0"/>
              <a:t>We explored launch sites like Vandenberg AFB and Kennedy Space Center, as well as orbits such as LEO and GTO. The "Outcome" column, which indicated the success or failure of the first-stage landing, was converted into a binary classification: 0 for failed landings and 1 for successful landings. This conversion allowed us to classify launch outcomes for further analysis.</a:t>
            </a:r>
          </a:p>
          <a:p>
            <a:pPr algn="just"/>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dirty="0">
                <a:solidFill>
                  <a:schemeClr val="accent3">
                    <a:lumMod val="25000"/>
                  </a:schemeClr>
                </a:solidFill>
                <a:latin typeface="Abadi"/>
              </a:rPr>
              <a:t>Charts that were plotted: </a:t>
            </a:r>
          </a:p>
          <a:p>
            <a:pPr lvl="1">
              <a:lnSpc>
                <a:spcPct val="100000"/>
              </a:lnSpc>
              <a:spcBef>
                <a:spcPts val="1400"/>
              </a:spcBef>
            </a:pPr>
            <a:r>
              <a:rPr lang="en-US" dirty="0">
                <a:solidFill>
                  <a:schemeClr val="accent3">
                    <a:lumMod val="25000"/>
                  </a:schemeClr>
                </a:solidFill>
                <a:latin typeface="Abadi"/>
              </a:rPr>
              <a:t>Flight Number vs. Launch Site</a:t>
            </a:r>
          </a:p>
          <a:p>
            <a:pPr lvl="1">
              <a:lnSpc>
                <a:spcPct val="100000"/>
              </a:lnSpc>
              <a:spcBef>
                <a:spcPts val="1400"/>
              </a:spcBef>
            </a:pPr>
            <a:r>
              <a:rPr lang="en-US" dirty="0">
                <a:solidFill>
                  <a:schemeClr val="accent3">
                    <a:lumMod val="25000"/>
                  </a:schemeClr>
                </a:solidFill>
                <a:latin typeface="Abadi"/>
              </a:rPr>
              <a:t>Payload vs. Launch Site</a:t>
            </a:r>
          </a:p>
          <a:p>
            <a:pPr lvl="1">
              <a:lnSpc>
                <a:spcPct val="100000"/>
              </a:lnSpc>
              <a:spcBef>
                <a:spcPts val="1400"/>
              </a:spcBef>
            </a:pPr>
            <a:r>
              <a:rPr lang="en-US" dirty="0">
                <a:solidFill>
                  <a:schemeClr val="accent3">
                    <a:lumMod val="25000"/>
                  </a:schemeClr>
                </a:solidFill>
                <a:latin typeface="Abadi"/>
              </a:rPr>
              <a:t>Success Rate vs. Orbit Type</a:t>
            </a:r>
          </a:p>
          <a:p>
            <a:pPr lvl="1">
              <a:lnSpc>
                <a:spcPct val="100000"/>
              </a:lnSpc>
              <a:spcBef>
                <a:spcPts val="1400"/>
              </a:spcBef>
            </a:pPr>
            <a:r>
              <a:rPr lang="en-US" dirty="0">
                <a:solidFill>
                  <a:schemeClr val="accent3">
                    <a:lumMod val="25000"/>
                  </a:schemeClr>
                </a:solidFill>
                <a:latin typeface="Abadi"/>
              </a:rPr>
              <a:t>Flight Number vs. Orbit Type</a:t>
            </a:r>
          </a:p>
          <a:p>
            <a:pPr lvl="1">
              <a:lnSpc>
                <a:spcPct val="100000"/>
              </a:lnSpc>
              <a:spcBef>
                <a:spcPts val="1400"/>
              </a:spcBef>
            </a:pPr>
            <a:r>
              <a:rPr lang="en-US" dirty="0">
                <a:solidFill>
                  <a:schemeClr val="accent3">
                    <a:lumMod val="25000"/>
                  </a:schemeClr>
                </a:solidFill>
                <a:latin typeface="Abadi"/>
              </a:rPr>
              <a:t>Payload vs. Orbit Type</a:t>
            </a:r>
          </a:p>
          <a:p>
            <a:pPr lvl="1">
              <a:lnSpc>
                <a:spcPct val="100000"/>
              </a:lnSpc>
              <a:spcBef>
                <a:spcPts val="1400"/>
              </a:spcBef>
            </a:pPr>
            <a:r>
              <a:rPr lang="en-US" dirty="0">
                <a:solidFill>
                  <a:schemeClr val="accent3">
                    <a:lumMod val="25000"/>
                  </a:schemeClr>
                </a:solidFill>
                <a:latin typeface="Abadi"/>
              </a:rPr>
              <a:t>Launch Success Yearly Trend</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9961" y="1387317"/>
            <a:ext cx="79447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Names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by F9 v1.1</a:t>
            </a:r>
          </a:p>
          <a:p>
            <a:pPr lvl="1">
              <a:lnSpc>
                <a:spcPct val="100000"/>
              </a:lnSpc>
              <a:spcBef>
                <a:spcPts val="1400"/>
              </a:spcBef>
            </a:pPr>
            <a:r>
              <a:rPr lang="en-US" sz="1800" dirty="0">
                <a:solidFill>
                  <a:schemeClr val="accent3">
                    <a:lumMod val="25000"/>
                  </a:schemeClr>
                </a:solidFill>
                <a:latin typeface="Abadi" panose="020B0604020104020204" pitchFamily="34" charset="0"/>
              </a:rPr>
              <a:t>First Successful Ground Landing Date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Drone Ship Landing with Payload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Carried Maximum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2015 Launch Records</a:t>
            </a:r>
          </a:p>
          <a:p>
            <a:pPr lvl="1">
              <a:lnSpc>
                <a:spcPct val="100000"/>
              </a:lnSpc>
              <a:spcBef>
                <a:spcPts val="1400"/>
              </a:spcBef>
            </a:pPr>
            <a:r>
              <a:rPr lang="en-US" sz="1800" dirty="0">
                <a:solidFill>
                  <a:schemeClr val="accent3">
                    <a:lumMod val="25000"/>
                  </a:schemeClr>
                </a:solidFill>
                <a:latin typeface="Abadi" panose="020B0604020104020204" pitchFamily="34" charset="0"/>
              </a:rPr>
              <a:t>Rank Landing Outcomes Between 2010-06-04 and 2017-03-20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ángulo 1">
            <a:extLst>
              <a:ext uri="{FF2B5EF4-FFF2-40B4-BE49-F238E27FC236}">
                <a16:creationId xmlns:a16="http://schemas.microsoft.com/office/drawing/2014/main" id="{7602601C-22BD-482C-9EAC-F8DE4FC23835}"/>
              </a:ext>
            </a:extLst>
          </p:cNvPr>
          <p:cNvSpPr/>
          <p:nvPr/>
        </p:nvSpPr>
        <p:spPr>
          <a:xfrm>
            <a:off x="6027811" y="1619935"/>
            <a:ext cx="6096000" cy="646331"/>
          </a:xfrm>
          <a:prstGeom prst="rect">
            <a:avLst/>
          </a:prstGeom>
        </p:spPr>
        <p:txBody>
          <a:bodyPr>
            <a:spAutoFit/>
          </a:bodyPr>
          <a:lstStyle/>
          <a:p>
            <a:pPr>
              <a:lnSpc>
                <a:spcPct val="100000"/>
              </a:lnSpc>
              <a:spcBef>
                <a:spcPts val="1400"/>
              </a:spcBef>
            </a:pPr>
            <a:r>
              <a:rPr lang="en-US" dirty="0">
                <a:solidFill>
                  <a:srgbClr val="FF0000"/>
                </a:solidFill>
                <a:latin typeface="Abadi" panose="020B0604020104020204" pitchFamily="34" charset="0"/>
              </a:rPr>
              <a:t>Add the GitHub URL of your completed EDA with SQL notebook, as an external reference and peer-review purpose</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that have been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have been presented in a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records were shown with its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Closest cities and highways are shown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folium to create interactive maps enables the possibility to overlay information on maps, revealing spatial patterns and insights. Knowing location enhances data analysis by linking trends to geographic regions, helping to uncover correlations, optimize resources, and make informed decisions based on where events or trends occur.</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that have been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have been presented in a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records were shown with its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Closest cities and highways are shown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 were used to determine if the first stage of Falcon 9 will land successfully. Data was split into training data and test data to find the best Hyperparameter for SVM, Classification Trees, and Logistic Regression. Then the best performing was selected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Flow chart: Start → Divide Data into Training and Test Sets → Optimize Hyperparameters for Models → Evaluate Performance → Select Best-Performing Model → End</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60571" y="1599519"/>
            <a:ext cx="7068725" cy="54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pPr>
            <a:r>
              <a:rPr lang="en-US" sz="2200" dirty="0">
                <a:solidFill>
                  <a:schemeClr val="accent3">
                    <a:lumMod val="25000"/>
                  </a:schemeClr>
                </a:solidFill>
                <a:latin typeface="Abadi" panose="020B0604020104020204" pitchFamily="34" charset="0"/>
              </a:rPr>
              <a:t>In the exploratory data analysis (EDA) of SpaceX Falcon 9 landings, we examined various factors influencing landing success. We analyzed patterns in launch conditions, payload mass, orbit, and historical landing data. Key insights included identifying significant variables affecting landing outcomes and detecting trends over time. This analysis provided a foundational understanding of the factors contributing to successful landings and guided further modeling and optimization efforts.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6" name="Tabla 5">
            <a:extLst>
              <a:ext uri="{FF2B5EF4-FFF2-40B4-BE49-F238E27FC236}">
                <a16:creationId xmlns:a16="http://schemas.microsoft.com/office/drawing/2014/main" id="{BE6B7784-73BF-4500-BA12-C82766EC442D}"/>
              </a:ext>
            </a:extLst>
          </p:cNvPr>
          <p:cNvGraphicFramePr>
            <a:graphicFrameLocks noGrp="1"/>
          </p:cNvGraphicFramePr>
          <p:nvPr>
            <p:extLst>
              <p:ext uri="{D42A27DB-BD31-4B8C-83A1-F6EECF244321}">
                <p14:modId xmlns:p14="http://schemas.microsoft.com/office/powerpoint/2010/main" val="3789971453"/>
              </p:ext>
            </p:extLst>
          </p:nvPr>
        </p:nvGraphicFramePr>
        <p:xfrm>
          <a:off x="7893890" y="3070190"/>
          <a:ext cx="4384964" cy="2493783"/>
        </p:xfrm>
        <a:graphic>
          <a:graphicData uri="http://schemas.openxmlformats.org/drawingml/2006/table">
            <a:tbl>
              <a:tblPr firstRow="1">
                <a:tableStyleId>{3B4B98B0-60AC-42C2-AFA5-B58CD77FA1E5}</a:tableStyleId>
              </a:tblPr>
              <a:tblGrid>
                <a:gridCol w="1071837">
                  <a:extLst>
                    <a:ext uri="{9D8B030D-6E8A-4147-A177-3AD203B41FA5}">
                      <a16:colId xmlns:a16="http://schemas.microsoft.com/office/drawing/2014/main" val="2784179025"/>
                    </a:ext>
                  </a:extLst>
                </a:gridCol>
                <a:gridCol w="1494718">
                  <a:extLst>
                    <a:ext uri="{9D8B030D-6E8A-4147-A177-3AD203B41FA5}">
                      <a16:colId xmlns:a16="http://schemas.microsoft.com/office/drawing/2014/main" val="1524240155"/>
                    </a:ext>
                  </a:extLst>
                </a:gridCol>
                <a:gridCol w="1818409">
                  <a:extLst>
                    <a:ext uri="{9D8B030D-6E8A-4147-A177-3AD203B41FA5}">
                      <a16:colId xmlns:a16="http://schemas.microsoft.com/office/drawing/2014/main" val="997652438"/>
                    </a:ext>
                  </a:extLst>
                </a:gridCol>
              </a:tblGrid>
              <a:tr h="813639">
                <a:tc>
                  <a:txBody>
                    <a:bodyPr/>
                    <a:lstStyle/>
                    <a:p>
                      <a:pPr algn="ctr" fontAlgn="ctr"/>
                      <a:r>
                        <a:rPr lang="en-US" dirty="0">
                          <a:effectLst/>
                        </a:rPr>
                        <a:t>Method</a:t>
                      </a:r>
                    </a:p>
                  </a:txBody>
                  <a:tcPr marL="60960" marR="60960" marT="30480" marB="30480" anchor="ctr"/>
                </a:tc>
                <a:tc>
                  <a:txBody>
                    <a:bodyPr/>
                    <a:lstStyle/>
                    <a:p>
                      <a:pPr algn="ctr" fontAlgn="ctr"/>
                      <a:r>
                        <a:rPr lang="en-US" dirty="0">
                          <a:effectLst/>
                        </a:rPr>
                        <a:t>Score</a:t>
                      </a:r>
                    </a:p>
                  </a:txBody>
                  <a:tcPr marL="60960" marR="60960" marT="30480" marB="30480" anchor="ctr"/>
                </a:tc>
                <a:tc>
                  <a:txBody>
                    <a:bodyPr/>
                    <a:lstStyle/>
                    <a:p>
                      <a:pPr algn="ctr" fontAlgn="ctr"/>
                      <a:r>
                        <a:rPr lang="en-US" dirty="0">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a:effectLst/>
                        </a:rPr>
                        <a:t>logreg_cv</a:t>
                      </a: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sp>
        <p:nvSpPr>
          <p:cNvPr id="9" name="Content Placeholder 2">
            <a:extLst>
              <a:ext uri="{FF2B5EF4-FFF2-40B4-BE49-F238E27FC236}">
                <a16:creationId xmlns:a16="http://schemas.microsoft.com/office/drawing/2014/main" id="{03D012F5-0283-4C44-B9E6-05330DE14B90}"/>
              </a:ext>
            </a:extLst>
          </p:cNvPr>
          <p:cNvSpPr txBox="1">
            <a:spLocks/>
          </p:cNvSpPr>
          <p:nvPr/>
        </p:nvSpPr>
        <p:spPr>
          <a:xfrm>
            <a:off x="8085305" y="2114919"/>
            <a:ext cx="4002133" cy="543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50000"/>
              </a:lnSpc>
              <a:spcBef>
                <a:spcPts val="1400"/>
              </a:spcBef>
              <a:buNone/>
            </a:pPr>
            <a:r>
              <a:rPr lang="es-419" sz="1800" dirty="0" err="1">
                <a:solidFill>
                  <a:srgbClr val="FF0000"/>
                </a:solidFill>
                <a:latin typeface="Abadi" panose="020B0604020104020204" pitchFamily="34" charset="0"/>
              </a:rPr>
              <a:t>Result</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of</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different</a:t>
            </a:r>
            <a:r>
              <a:rPr lang="es-419" sz="1800" dirty="0">
                <a:solidFill>
                  <a:srgbClr val="FF0000"/>
                </a:solidFill>
                <a:latin typeface="Abadi" panose="020B0604020104020204" pitchFamily="34" charset="0"/>
              </a:rPr>
              <a:t> machine </a:t>
            </a:r>
            <a:r>
              <a:rPr lang="es-419" sz="1800" dirty="0" err="1">
                <a:solidFill>
                  <a:srgbClr val="FF0000"/>
                </a:solidFill>
                <a:latin typeface="Abadi" panose="020B0604020104020204" pitchFamily="34" charset="0"/>
              </a:rPr>
              <a:t>learning</a:t>
            </a:r>
            <a:r>
              <a:rPr lang="es-419" sz="1800" dirty="0">
                <a:solidFill>
                  <a:srgbClr val="FF0000"/>
                </a:solidFill>
                <a:latin typeface="Abadi" panose="020B0604020104020204" pitchFamily="34" charset="0"/>
              </a:rPr>
              <a:t> </a:t>
            </a:r>
            <a:r>
              <a:rPr lang="es-419" sz="1800" dirty="0" err="1">
                <a:solidFill>
                  <a:srgbClr val="FF0000"/>
                </a:solidFill>
                <a:latin typeface="Abadi" panose="020B0604020104020204" pitchFamily="34" charset="0"/>
              </a:rPr>
              <a:t>algorithms</a:t>
            </a:r>
            <a:r>
              <a:rPr lang="es-419" sz="1800" dirty="0">
                <a:solidFill>
                  <a:srgbClr val="FF0000"/>
                </a:solidFill>
                <a:latin typeface="Abadi" panose="020B0604020104020204" pitchFamily="34" charset="0"/>
              </a:rPr>
              <a:t>:</a:t>
            </a:r>
            <a:endParaRPr lang="en-US" sz="1800" dirty="0">
              <a:solidFill>
                <a:srgbClr val="FF0000"/>
              </a:solidFill>
            </a:endParaRPr>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a:extLst>
              <a:ext uri="{FF2B5EF4-FFF2-40B4-BE49-F238E27FC236}">
                <a16:creationId xmlns:a16="http://schemas.microsoft.com/office/drawing/2014/main" id="{6F4C20B7-CF12-4D7A-B450-45C05433D103}"/>
              </a:ext>
            </a:extLst>
          </p:cNvPr>
          <p:cNvPicPr>
            <a:picLocks noChangeAspect="1"/>
          </p:cNvPicPr>
          <p:nvPr/>
        </p:nvPicPr>
        <p:blipFill>
          <a:blip r:embed="rId3"/>
          <a:stretch>
            <a:fillRect/>
          </a:stretch>
        </p:blipFill>
        <p:spPr>
          <a:xfrm>
            <a:off x="3086100" y="1435317"/>
            <a:ext cx="5276850" cy="47910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 4E is only used when mass is lower than 10000kg, </a:t>
            </a:r>
          </a:p>
          <a:p>
            <a:pPr>
              <a:lnSpc>
                <a:spcPct val="100000"/>
              </a:lnSpc>
              <a:spcBef>
                <a:spcPts val="1400"/>
              </a:spcBef>
            </a:pPr>
            <a:r>
              <a:rPr lang="en-US" sz="2200" dirty="0">
                <a:solidFill>
                  <a:schemeClr val="accent3">
                    <a:lumMod val="25000"/>
                  </a:schemeClr>
                </a:solidFill>
                <a:latin typeface="Abadi" panose="020B0604020104020204" pitchFamily="34" charset="0"/>
              </a:rPr>
              <a:t>Note that the big payload mass (&gt;12500kg) is rare but usually successful</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27823CB9-3074-443C-9C45-2C944637A455}"/>
              </a:ext>
            </a:extLst>
          </p:cNvPr>
          <p:cNvPicPr>
            <a:picLocks noChangeAspect="1"/>
          </p:cNvPicPr>
          <p:nvPr/>
        </p:nvPicPr>
        <p:blipFill>
          <a:blip r:embed="rId3"/>
          <a:stretch>
            <a:fillRect/>
          </a:stretch>
        </p:blipFill>
        <p:spPr>
          <a:xfrm>
            <a:off x="6008761" y="1528275"/>
            <a:ext cx="5276850" cy="47910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s-419" sz="2200" dirty="0" err="1">
                <a:solidFill>
                  <a:schemeClr val="accent3">
                    <a:lumMod val="25000"/>
                  </a:schemeClr>
                </a:solidFill>
                <a:latin typeface="Abadi" panose="020B0604020104020204" pitchFamily="34" charset="0"/>
              </a:rPr>
              <a:t>Lowest</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succes</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rate</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belongs</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to</a:t>
            </a:r>
            <a:r>
              <a:rPr lang="es-419" sz="2200" dirty="0">
                <a:solidFill>
                  <a:schemeClr val="accent3">
                    <a:lumMod val="25000"/>
                  </a:schemeClr>
                </a:solidFill>
                <a:latin typeface="Abadi" panose="020B0604020104020204" pitchFamily="34" charset="0"/>
              </a:rPr>
              <a:t> GTO.</a:t>
            </a:r>
          </a:p>
          <a:p>
            <a:pPr>
              <a:lnSpc>
                <a:spcPct val="100000"/>
              </a:lnSpc>
              <a:spcBef>
                <a:spcPts val="1400"/>
              </a:spcBef>
            </a:pPr>
            <a:r>
              <a:rPr lang="es-419" sz="2200" dirty="0" err="1">
                <a:solidFill>
                  <a:schemeClr val="accent3">
                    <a:lumMod val="25000"/>
                  </a:schemeClr>
                </a:solidFill>
                <a:latin typeface="Abadi" panose="020B0604020104020204" pitchFamily="34" charset="0"/>
              </a:rPr>
              <a:t>Best</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performing</a:t>
            </a:r>
            <a:r>
              <a:rPr lang="es-419" sz="2200" dirty="0">
                <a:solidFill>
                  <a:schemeClr val="accent3">
                    <a:lumMod val="25000"/>
                  </a:schemeClr>
                </a:solidFill>
                <a:latin typeface="Abadi" panose="020B0604020104020204" pitchFamily="34" charset="0"/>
              </a:rPr>
              <a:t> ES-L1, GEO, HEO and SSO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6D4CE71A-FB0B-4160-83F8-46411396673D}"/>
              </a:ext>
            </a:extLst>
          </p:cNvPr>
          <p:cNvPicPr>
            <a:picLocks noChangeAspect="1"/>
          </p:cNvPicPr>
          <p:nvPr/>
        </p:nvPicPr>
        <p:blipFill>
          <a:blip r:embed="rId3"/>
          <a:stretch>
            <a:fillRect/>
          </a:stretch>
        </p:blipFill>
        <p:spPr>
          <a:xfrm>
            <a:off x="5034565" y="1648362"/>
            <a:ext cx="5745089" cy="43772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56173"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90594A73-CED3-425A-9395-133F2D25978B}"/>
              </a:ext>
            </a:extLst>
          </p:cNvPr>
          <p:cNvPicPr>
            <a:picLocks noChangeAspect="1"/>
          </p:cNvPicPr>
          <p:nvPr/>
        </p:nvPicPr>
        <p:blipFill>
          <a:blip r:embed="rId3"/>
          <a:stretch>
            <a:fillRect/>
          </a:stretch>
        </p:blipFill>
        <p:spPr>
          <a:xfrm>
            <a:off x="3650529" y="1425792"/>
            <a:ext cx="5343525"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0633B8E4-E332-4EF3-AD8D-F18DF8499120}"/>
              </a:ext>
            </a:extLst>
          </p:cNvPr>
          <p:cNvPicPr>
            <a:picLocks noChangeAspect="1"/>
          </p:cNvPicPr>
          <p:nvPr/>
        </p:nvPicPr>
        <p:blipFill>
          <a:blip r:embed="rId3"/>
          <a:stretch>
            <a:fillRect/>
          </a:stretch>
        </p:blipFill>
        <p:spPr>
          <a:xfrm>
            <a:off x="3356048" y="1508737"/>
            <a:ext cx="5343525" cy="4800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r>
              <a:rPr lang="en-US" dirty="0"/>
              <a:t>Success rate since 2013 keeps increasing, meaning that there is a direct correlation between time and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784C0641-D2F8-4B1F-8DD0-433ED0D6837C}"/>
              </a:ext>
            </a:extLst>
          </p:cNvPr>
          <p:cNvPicPr>
            <a:picLocks noChangeAspect="1"/>
          </p:cNvPicPr>
          <p:nvPr/>
        </p:nvPicPr>
        <p:blipFill>
          <a:blip r:embed="rId3"/>
          <a:stretch>
            <a:fillRect/>
          </a:stretch>
        </p:blipFill>
        <p:spPr>
          <a:xfrm>
            <a:off x="5653087" y="1371600"/>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DISTINCT </a:t>
            </a:r>
            <a:r>
              <a:rPr lang="en-US" dirty="0" err="1"/>
              <a:t>Launch_Site</a:t>
            </a:r>
            <a:r>
              <a:rPr lang="en-US" dirty="0"/>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a 1">
            <a:extLst>
              <a:ext uri="{FF2B5EF4-FFF2-40B4-BE49-F238E27FC236}">
                <a16:creationId xmlns:a16="http://schemas.microsoft.com/office/drawing/2014/main" id="{A0E72822-E04A-4871-AC5F-CF11F7D7645D}"/>
              </a:ext>
            </a:extLst>
          </p:cNvPr>
          <p:cNvGraphicFramePr>
            <a:graphicFrameLocks noGrp="1"/>
          </p:cNvGraphicFramePr>
          <p:nvPr>
            <p:extLst>
              <p:ext uri="{D42A27DB-BD31-4B8C-83A1-F6EECF244321}">
                <p14:modId xmlns:p14="http://schemas.microsoft.com/office/powerpoint/2010/main" val="3437456544"/>
              </p:ext>
            </p:extLst>
          </p:nvPr>
        </p:nvGraphicFramePr>
        <p:xfrm>
          <a:off x="2843212" y="3168650"/>
          <a:ext cx="6505575" cy="1676400"/>
        </p:xfrm>
        <a:graphic>
          <a:graphicData uri="http://schemas.openxmlformats.org/drawingml/2006/table">
            <a:tbl>
              <a:tblPr firstRow="1">
                <a:tableStyleId>{5C22544A-7EE6-4342-B048-85BDC9FD1C3A}</a:tableStyleId>
              </a:tblPr>
              <a:tblGrid>
                <a:gridCol w="6505575">
                  <a:extLst>
                    <a:ext uri="{9D8B030D-6E8A-4147-A177-3AD203B41FA5}">
                      <a16:colId xmlns:a16="http://schemas.microsoft.com/office/drawing/2014/main" val="3064768689"/>
                    </a:ext>
                  </a:extLst>
                </a:gridCol>
              </a:tblGrid>
              <a:tr h="0">
                <a:tc>
                  <a:txBody>
                    <a:bodyPr/>
                    <a:lstStyle/>
                    <a:p>
                      <a:pPr algn="ctr" fontAlgn="ctr"/>
                      <a:r>
                        <a:rPr lang="en-US" dirty="0" err="1">
                          <a:effectLst/>
                        </a:rPr>
                        <a:t>Launch_Site</a:t>
                      </a:r>
                      <a:endParaRPr lang="en-US" dirty="0">
                        <a:effectLst/>
                      </a:endParaRPr>
                    </a:p>
                  </a:txBody>
                  <a:tcPr marL="60960" marR="60960" marT="30480" marB="30480" anchor="ctr"/>
                </a:tc>
                <a:extLst>
                  <a:ext uri="{0D108BD9-81ED-4DB2-BD59-A6C34878D82A}">
                    <a16:rowId xmlns:a16="http://schemas.microsoft.com/office/drawing/2014/main" val="1448751128"/>
                  </a:ext>
                </a:extLst>
              </a:tr>
              <a:tr h="0">
                <a:tc>
                  <a:txBody>
                    <a:bodyPr/>
                    <a:lstStyle/>
                    <a:p>
                      <a:pPr algn="ctr"/>
                      <a:r>
                        <a:rPr lang="en-US" dirty="0">
                          <a:effectLst/>
                        </a:rPr>
                        <a:t>CCAFS LC-40</a:t>
                      </a:r>
                    </a:p>
                  </a:txBody>
                  <a:tcPr marL="60960" marR="60960" marT="30480" marB="30480" anchor="ctr"/>
                </a:tc>
                <a:extLst>
                  <a:ext uri="{0D108BD9-81ED-4DB2-BD59-A6C34878D82A}">
                    <a16:rowId xmlns:a16="http://schemas.microsoft.com/office/drawing/2014/main" val="622407880"/>
                  </a:ext>
                </a:extLst>
              </a:tr>
              <a:tr h="0">
                <a:tc>
                  <a:txBody>
                    <a:bodyPr/>
                    <a:lstStyle/>
                    <a:p>
                      <a:pPr algn="ctr"/>
                      <a:r>
                        <a:rPr lang="en-US" dirty="0">
                          <a:effectLst/>
                        </a:rPr>
                        <a:t>VAFB SLC-4E</a:t>
                      </a:r>
                    </a:p>
                  </a:txBody>
                  <a:tcPr marL="60960" marR="60960" marT="30480" marB="30480" anchor="ctr"/>
                </a:tc>
                <a:extLst>
                  <a:ext uri="{0D108BD9-81ED-4DB2-BD59-A6C34878D82A}">
                    <a16:rowId xmlns:a16="http://schemas.microsoft.com/office/drawing/2014/main" val="62999873"/>
                  </a:ext>
                </a:extLst>
              </a:tr>
              <a:tr h="0">
                <a:tc>
                  <a:txBody>
                    <a:bodyPr/>
                    <a:lstStyle/>
                    <a:p>
                      <a:pPr algn="ctr"/>
                      <a:r>
                        <a:rPr lang="en-US" dirty="0">
                          <a:effectLst/>
                        </a:rPr>
                        <a:t>KSC LC-39A</a:t>
                      </a:r>
                    </a:p>
                  </a:txBody>
                  <a:tcPr marL="60960" marR="60960" marT="30480" marB="30480" anchor="ctr"/>
                </a:tc>
                <a:extLst>
                  <a:ext uri="{0D108BD9-81ED-4DB2-BD59-A6C34878D82A}">
                    <a16:rowId xmlns:a16="http://schemas.microsoft.com/office/drawing/2014/main" val="1434116055"/>
                  </a:ext>
                </a:extLst>
              </a:tr>
              <a:tr h="0">
                <a:tc>
                  <a:txBody>
                    <a:bodyPr/>
                    <a:lstStyle/>
                    <a:p>
                      <a:pPr algn="ctr"/>
                      <a:r>
                        <a:rPr lang="en-US" dirty="0">
                          <a:effectLst/>
                        </a:rPr>
                        <a:t>CCAFS SLC-40</a:t>
                      </a:r>
                    </a:p>
                  </a:txBody>
                  <a:tcPr marL="60960" marR="60960" marT="30480" marB="30480" anchor="ctr"/>
                </a:tc>
                <a:extLst>
                  <a:ext uri="{0D108BD9-81ED-4DB2-BD59-A6C34878D82A}">
                    <a16:rowId xmlns:a16="http://schemas.microsoft.com/office/drawing/2014/main" val="315773599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DISTINCT </a:t>
            </a:r>
            <a:r>
              <a:rPr lang="en-US" dirty="0" err="1"/>
              <a:t>Launch_Site</a:t>
            </a:r>
            <a:r>
              <a:rPr lang="en-US" dirty="0"/>
              <a:t> FROM SPACEXTABLE WHERE SUBSTRING(</a:t>
            </a:r>
            <a:r>
              <a:rPr lang="en-US" dirty="0" err="1"/>
              <a:t>Launch_Site</a:t>
            </a:r>
            <a:r>
              <a:rPr lang="en-US" dirty="0"/>
              <a:t>, 1, 3) =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a 1">
            <a:extLst>
              <a:ext uri="{FF2B5EF4-FFF2-40B4-BE49-F238E27FC236}">
                <a16:creationId xmlns:a16="http://schemas.microsoft.com/office/drawing/2014/main" id="{8F8F78C6-F947-48B4-8696-DFAB2E58A315}"/>
              </a:ext>
            </a:extLst>
          </p:cNvPr>
          <p:cNvGraphicFramePr>
            <a:graphicFrameLocks noGrp="1"/>
          </p:cNvGraphicFramePr>
          <p:nvPr>
            <p:extLst>
              <p:ext uri="{D42A27DB-BD31-4B8C-83A1-F6EECF244321}">
                <p14:modId xmlns:p14="http://schemas.microsoft.com/office/powerpoint/2010/main" val="2421621693"/>
              </p:ext>
            </p:extLst>
          </p:nvPr>
        </p:nvGraphicFramePr>
        <p:xfrm>
          <a:off x="838200" y="3733006"/>
          <a:ext cx="10515600" cy="100584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992792245"/>
                    </a:ext>
                  </a:extLst>
                </a:gridCol>
              </a:tblGrid>
              <a:tr h="0">
                <a:tc>
                  <a:txBody>
                    <a:bodyPr/>
                    <a:lstStyle/>
                    <a:p>
                      <a:pPr algn="ctr" fontAlgn="ctr"/>
                      <a:r>
                        <a:rPr lang="en-US" dirty="0" err="1">
                          <a:effectLst/>
                        </a:rPr>
                        <a:t>Launch_Site</a:t>
                      </a:r>
                      <a:endParaRPr lang="en-US" dirty="0">
                        <a:effectLst/>
                      </a:endParaRPr>
                    </a:p>
                  </a:txBody>
                  <a:tcPr marL="60960" marR="60960" marT="30480" marB="30480" anchor="ctr"/>
                </a:tc>
                <a:extLst>
                  <a:ext uri="{0D108BD9-81ED-4DB2-BD59-A6C34878D82A}">
                    <a16:rowId xmlns:a16="http://schemas.microsoft.com/office/drawing/2014/main" val="1211208049"/>
                  </a:ext>
                </a:extLst>
              </a:tr>
              <a:tr h="0">
                <a:tc>
                  <a:txBody>
                    <a:bodyPr/>
                    <a:lstStyle/>
                    <a:p>
                      <a:pPr algn="ctr"/>
                      <a:r>
                        <a:rPr lang="en-US" dirty="0">
                          <a:effectLst/>
                        </a:rPr>
                        <a:t>CCAFS LC-40</a:t>
                      </a:r>
                    </a:p>
                  </a:txBody>
                  <a:tcPr marL="60960" marR="60960" marT="30480" marB="30480" anchor="ctr"/>
                </a:tc>
                <a:extLst>
                  <a:ext uri="{0D108BD9-81ED-4DB2-BD59-A6C34878D82A}">
                    <a16:rowId xmlns:a16="http://schemas.microsoft.com/office/drawing/2014/main" val="1796872715"/>
                  </a:ext>
                </a:extLst>
              </a:tr>
              <a:tr h="0">
                <a:tc>
                  <a:txBody>
                    <a:bodyPr/>
                    <a:lstStyle/>
                    <a:p>
                      <a:pPr algn="ctr"/>
                      <a:r>
                        <a:rPr lang="en-US" dirty="0">
                          <a:effectLst/>
                        </a:rPr>
                        <a:t>CCAFS SLC-40</a:t>
                      </a:r>
                    </a:p>
                  </a:txBody>
                  <a:tcPr marL="60960" marR="60960" marT="30480" marB="30480" anchor="ctr"/>
                </a:tc>
                <a:extLst>
                  <a:ext uri="{0D108BD9-81ED-4DB2-BD59-A6C34878D82A}">
                    <a16:rowId xmlns:a16="http://schemas.microsoft.com/office/drawing/2014/main" val="2602968172"/>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SUM(PAYLOAD_MASS__KG_) FROM SPACEXTABLE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a 1">
            <a:extLst>
              <a:ext uri="{FF2B5EF4-FFF2-40B4-BE49-F238E27FC236}">
                <a16:creationId xmlns:a16="http://schemas.microsoft.com/office/drawing/2014/main" id="{8C7727D2-B617-4869-BCD1-317AE296EC78}"/>
              </a:ext>
            </a:extLst>
          </p:cNvPr>
          <p:cNvGraphicFramePr>
            <a:graphicFrameLocks noGrp="1"/>
          </p:cNvGraphicFramePr>
          <p:nvPr>
            <p:extLst>
              <p:ext uri="{D42A27DB-BD31-4B8C-83A1-F6EECF244321}">
                <p14:modId xmlns:p14="http://schemas.microsoft.com/office/powerpoint/2010/main" val="3095410879"/>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1250284500"/>
                    </a:ext>
                  </a:extLst>
                </a:gridCol>
              </a:tblGrid>
              <a:tr h="0">
                <a:tc>
                  <a:txBody>
                    <a:bodyPr/>
                    <a:lstStyle/>
                    <a:p>
                      <a:pPr algn="ctr" fontAlgn="ctr"/>
                      <a:r>
                        <a:rPr lang="en-US">
                          <a:effectLst/>
                        </a:rPr>
                        <a:t>SUM(PAYLOAD_MASS__KG_)</a:t>
                      </a:r>
                    </a:p>
                  </a:txBody>
                  <a:tcPr marL="60960" marR="60960" marT="30480" marB="30480" anchor="ctr"/>
                </a:tc>
                <a:extLst>
                  <a:ext uri="{0D108BD9-81ED-4DB2-BD59-A6C34878D82A}">
                    <a16:rowId xmlns:a16="http://schemas.microsoft.com/office/drawing/2014/main" val="2526105887"/>
                  </a:ext>
                </a:extLst>
              </a:tr>
              <a:tr h="0">
                <a:tc>
                  <a:txBody>
                    <a:bodyPr/>
                    <a:lstStyle/>
                    <a:p>
                      <a:pPr algn="ctr"/>
                      <a:r>
                        <a:rPr lang="en-US" dirty="0">
                          <a:effectLst/>
                        </a:rPr>
                        <a:t>619967</a:t>
                      </a:r>
                    </a:p>
                  </a:txBody>
                  <a:tcPr marL="60960" marR="60960" marT="30480" marB="30480" anchor="ctr"/>
                </a:tc>
                <a:extLst>
                  <a:ext uri="{0D108BD9-81ED-4DB2-BD59-A6C34878D82A}">
                    <a16:rowId xmlns:a16="http://schemas.microsoft.com/office/drawing/2014/main" val="2257582746"/>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AVG(PAYLOAD_MASS__KG_) FROM SPACEXTABLE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a 5">
            <a:extLst>
              <a:ext uri="{FF2B5EF4-FFF2-40B4-BE49-F238E27FC236}">
                <a16:creationId xmlns:a16="http://schemas.microsoft.com/office/drawing/2014/main" id="{550A7D0A-1ACF-46C5-ACDD-B65A99E7813E}"/>
              </a:ext>
            </a:extLst>
          </p:cNvPr>
          <p:cNvGraphicFramePr>
            <a:graphicFrameLocks noGrp="1"/>
          </p:cNvGraphicFramePr>
          <p:nvPr>
            <p:extLst>
              <p:ext uri="{D42A27DB-BD31-4B8C-83A1-F6EECF244321}">
                <p14:modId xmlns:p14="http://schemas.microsoft.com/office/powerpoint/2010/main" val="2068376524"/>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563374141"/>
                    </a:ext>
                  </a:extLst>
                </a:gridCol>
              </a:tblGrid>
              <a:tr h="0">
                <a:tc>
                  <a:txBody>
                    <a:bodyPr/>
                    <a:lstStyle/>
                    <a:p>
                      <a:pPr algn="ctr" fontAlgn="ctr"/>
                      <a:r>
                        <a:rPr lang="en-US">
                          <a:effectLst/>
                        </a:rPr>
                        <a:t>AVG(PAYLOAD_MASS__KG_)</a:t>
                      </a:r>
                    </a:p>
                  </a:txBody>
                  <a:tcPr marL="60960" marR="60960" marT="30480" marB="30480" anchor="ctr"/>
                </a:tc>
                <a:extLst>
                  <a:ext uri="{0D108BD9-81ED-4DB2-BD59-A6C34878D82A}">
                    <a16:rowId xmlns:a16="http://schemas.microsoft.com/office/drawing/2014/main" val="2360136830"/>
                  </a:ext>
                </a:extLst>
              </a:tr>
              <a:tr h="0">
                <a:tc>
                  <a:txBody>
                    <a:bodyPr/>
                    <a:lstStyle/>
                    <a:p>
                      <a:pPr algn="ctr"/>
                      <a:r>
                        <a:rPr lang="en-US" dirty="0">
                          <a:effectLst/>
                        </a:rPr>
                        <a:t>6138.287128712871</a:t>
                      </a:r>
                    </a:p>
                  </a:txBody>
                  <a:tcPr marL="60960" marR="60960" marT="30480" marB="30480" anchor="ctr"/>
                </a:tc>
                <a:extLst>
                  <a:ext uri="{0D108BD9-81ED-4DB2-BD59-A6C34878D82A}">
                    <a16:rowId xmlns:a16="http://schemas.microsoft.com/office/drawing/2014/main" val="2656770705"/>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MIN(Date) FROM SPACEXTABLE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a:extLst>
              <a:ext uri="{FF2B5EF4-FFF2-40B4-BE49-F238E27FC236}">
                <a16:creationId xmlns:a16="http://schemas.microsoft.com/office/drawing/2014/main" id="{2BE4B0B0-4E50-4DBF-A9E2-C88043BAEDCC}"/>
              </a:ext>
            </a:extLst>
          </p:cNvPr>
          <p:cNvGraphicFramePr>
            <a:graphicFrameLocks noGrp="1"/>
          </p:cNvGraphicFramePr>
          <p:nvPr>
            <p:extLst>
              <p:ext uri="{D42A27DB-BD31-4B8C-83A1-F6EECF244321}">
                <p14:modId xmlns:p14="http://schemas.microsoft.com/office/powerpoint/2010/main" val="851913903"/>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4077999357"/>
                    </a:ext>
                  </a:extLst>
                </a:gridCol>
              </a:tblGrid>
              <a:tr h="0">
                <a:tc>
                  <a:txBody>
                    <a:bodyPr/>
                    <a:lstStyle/>
                    <a:p>
                      <a:pPr algn="ctr" fontAlgn="ctr"/>
                      <a:r>
                        <a:rPr lang="en-US">
                          <a:effectLst/>
                        </a:rPr>
                        <a:t>MIN(Date)</a:t>
                      </a:r>
                    </a:p>
                  </a:txBody>
                  <a:tcPr marL="60960" marR="60960" marT="30480" marB="30480" anchor="ctr"/>
                </a:tc>
                <a:extLst>
                  <a:ext uri="{0D108BD9-81ED-4DB2-BD59-A6C34878D82A}">
                    <a16:rowId xmlns:a16="http://schemas.microsoft.com/office/drawing/2014/main" val="2419185187"/>
                  </a:ext>
                </a:extLst>
              </a:tr>
              <a:tr h="0">
                <a:tc>
                  <a:txBody>
                    <a:bodyPr/>
                    <a:lstStyle/>
                    <a:p>
                      <a:pPr algn="ctr"/>
                      <a:r>
                        <a:rPr lang="en-US" dirty="0">
                          <a:effectLst/>
                        </a:rPr>
                        <a:t>2010-06-04</a:t>
                      </a:r>
                    </a:p>
                  </a:txBody>
                  <a:tcPr marL="60960" marR="60960" marT="30480" marB="30480" anchor="ctr"/>
                </a:tc>
                <a:extLst>
                  <a:ext uri="{0D108BD9-81ED-4DB2-BD59-A6C34878D82A}">
                    <a16:rowId xmlns:a16="http://schemas.microsoft.com/office/drawing/2014/main" val="3826539091"/>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a:t>
            </a:r>
            <a:r>
              <a:rPr lang="en-US" dirty="0" err="1"/>
              <a:t>sql</a:t>
            </a:r>
            <a:r>
              <a:rPr lang="en-US" dirty="0"/>
              <a:t> SELECT </a:t>
            </a:r>
            <a:r>
              <a:rPr lang="en-US" dirty="0" err="1"/>
              <a:t>Booster_Version</a:t>
            </a:r>
            <a:r>
              <a:rPr lang="en-US" dirty="0"/>
              <a:t> FROM SPACEXTABLE WHERE (PAYLOAD_MASS__KG_ &gt; 4000 AND PAYLOAD_MASS__KG_ &lt; 6000 AND </a:t>
            </a:r>
            <a:r>
              <a:rPr lang="en-US" dirty="0" err="1"/>
              <a:t>Landing_Outcome</a:t>
            </a:r>
            <a:r>
              <a:rPr lang="en-US" dirty="0"/>
              <a:t> = 'Success (drone ship)')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a 1">
            <a:extLst>
              <a:ext uri="{FF2B5EF4-FFF2-40B4-BE49-F238E27FC236}">
                <a16:creationId xmlns:a16="http://schemas.microsoft.com/office/drawing/2014/main" id="{BA2D009E-B64F-40A1-B525-571A619EB73E}"/>
              </a:ext>
            </a:extLst>
          </p:cNvPr>
          <p:cNvGraphicFramePr>
            <a:graphicFrameLocks noGrp="1"/>
          </p:cNvGraphicFramePr>
          <p:nvPr>
            <p:extLst>
              <p:ext uri="{D42A27DB-BD31-4B8C-83A1-F6EECF244321}">
                <p14:modId xmlns:p14="http://schemas.microsoft.com/office/powerpoint/2010/main" val="2734522260"/>
              </p:ext>
            </p:extLst>
          </p:nvPr>
        </p:nvGraphicFramePr>
        <p:xfrm>
          <a:off x="838200" y="3769231"/>
          <a:ext cx="10515600" cy="167640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3594831473"/>
                    </a:ext>
                  </a:extLst>
                </a:gridCol>
              </a:tblGrid>
              <a:tr h="0">
                <a:tc>
                  <a:txBody>
                    <a:bodyPr/>
                    <a:lstStyle/>
                    <a:p>
                      <a:pPr algn="ctr" fontAlgn="ctr"/>
                      <a:r>
                        <a:rPr lang="en-US">
                          <a:effectLst/>
                        </a:rPr>
                        <a:t>Booster_Version</a:t>
                      </a:r>
                    </a:p>
                  </a:txBody>
                  <a:tcPr marL="60960" marR="60960" marT="30480" marB="30480" anchor="ctr"/>
                </a:tc>
                <a:extLst>
                  <a:ext uri="{0D108BD9-81ED-4DB2-BD59-A6C34878D82A}">
                    <a16:rowId xmlns:a16="http://schemas.microsoft.com/office/drawing/2014/main" val="436781920"/>
                  </a:ext>
                </a:extLst>
              </a:tr>
              <a:tr h="0">
                <a:tc>
                  <a:txBody>
                    <a:bodyPr/>
                    <a:lstStyle/>
                    <a:p>
                      <a:pPr algn="ctr"/>
                      <a:r>
                        <a:rPr lang="en-US">
                          <a:effectLst/>
                        </a:rPr>
                        <a:t>F9 FT B1022</a:t>
                      </a:r>
                    </a:p>
                  </a:txBody>
                  <a:tcPr marL="60960" marR="60960" marT="30480" marB="30480" anchor="ctr"/>
                </a:tc>
                <a:extLst>
                  <a:ext uri="{0D108BD9-81ED-4DB2-BD59-A6C34878D82A}">
                    <a16:rowId xmlns:a16="http://schemas.microsoft.com/office/drawing/2014/main" val="229845785"/>
                  </a:ext>
                </a:extLst>
              </a:tr>
              <a:tr h="0">
                <a:tc>
                  <a:txBody>
                    <a:bodyPr/>
                    <a:lstStyle/>
                    <a:p>
                      <a:pPr algn="ctr"/>
                      <a:r>
                        <a:rPr lang="en-US" dirty="0">
                          <a:effectLst/>
                        </a:rPr>
                        <a:t>F9 FT B1026</a:t>
                      </a:r>
                    </a:p>
                  </a:txBody>
                  <a:tcPr marL="60960" marR="60960" marT="30480" marB="30480" anchor="ctr"/>
                </a:tc>
                <a:extLst>
                  <a:ext uri="{0D108BD9-81ED-4DB2-BD59-A6C34878D82A}">
                    <a16:rowId xmlns:a16="http://schemas.microsoft.com/office/drawing/2014/main" val="2444661194"/>
                  </a:ext>
                </a:extLst>
              </a:tr>
              <a:tr h="0">
                <a:tc>
                  <a:txBody>
                    <a:bodyPr/>
                    <a:lstStyle/>
                    <a:p>
                      <a:pPr algn="ctr"/>
                      <a:r>
                        <a:rPr lang="en-US">
                          <a:effectLst/>
                        </a:rPr>
                        <a:t>F9 FT B1021.2</a:t>
                      </a:r>
                    </a:p>
                  </a:txBody>
                  <a:tcPr marL="60960" marR="60960" marT="30480" marB="30480" anchor="ctr"/>
                </a:tc>
                <a:extLst>
                  <a:ext uri="{0D108BD9-81ED-4DB2-BD59-A6C34878D82A}">
                    <a16:rowId xmlns:a16="http://schemas.microsoft.com/office/drawing/2014/main" val="1000822534"/>
                  </a:ext>
                </a:extLst>
              </a:tr>
              <a:tr h="0">
                <a:tc>
                  <a:txBody>
                    <a:bodyPr/>
                    <a:lstStyle/>
                    <a:p>
                      <a:pPr algn="ctr"/>
                      <a:r>
                        <a:rPr lang="en-US" dirty="0">
                          <a:effectLst/>
                        </a:rPr>
                        <a:t>F9 FT B1031.2</a:t>
                      </a:r>
                    </a:p>
                  </a:txBody>
                  <a:tcPr marL="60960" marR="60960" marT="30480" marB="30480" anchor="ctr"/>
                </a:tc>
                <a:extLst>
                  <a:ext uri="{0D108BD9-81ED-4DB2-BD59-A6C34878D82A}">
                    <a16:rowId xmlns:a16="http://schemas.microsoft.com/office/drawing/2014/main" val="304420814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92597" y="1548952"/>
            <a:ext cx="5815971" cy="50395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 and wrangling.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Data was collected on the Falcon 9 first-stage landings Using a RESTful API and web scraping. We converted the data into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and then performed some data wrangling.</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and data visualization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EDA was used to determine which variables are most influential and a dashboard was built to analyze launch records interactively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An interactive map was created to analyze the launch site proximity with Folium.</a:t>
            </a:r>
          </a:p>
          <a:p>
            <a:pPr>
              <a:lnSpc>
                <a:spcPct val="100000"/>
              </a:lnSpc>
              <a:spcBef>
                <a:spcPts val="1400"/>
              </a:spcBef>
            </a:pPr>
            <a:r>
              <a:rPr lang="en-US" sz="2200" b="1" dirty="0">
                <a:solidFill>
                  <a:schemeClr val="accent3">
                    <a:lumMod val="25000"/>
                  </a:schemeClr>
                </a:solidFill>
                <a:latin typeface="Abadi" panose="020B0604020104020204" pitchFamily="34" charset="0"/>
              </a:rPr>
              <a:t>Machine Learning models and predictions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ángulo 1">
            <a:extLst>
              <a:ext uri="{FF2B5EF4-FFF2-40B4-BE49-F238E27FC236}">
                <a16:creationId xmlns:a16="http://schemas.microsoft.com/office/drawing/2014/main" id="{F024A2E6-08B3-4EEF-89E9-A13C715ADC47}"/>
              </a:ext>
            </a:extLst>
          </p:cNvPr>
          <p:cNvSpPr/>
          <p:nvPr/>
        </p:nvSpPr>
        <p:spPr>
          <a:xfrm>
            <a:off x="6504709" y="1548952"/>
            <a:ext cx="5372101" cy="4616648"/>
          </a:xfrm>
          <a:prstGeom prst="rect">
            <a:avLst/>
          </a:prstGeom>
        </p:spPr>
        <p:txBody>
          <a:bodyPr wrap="square">
            <a:spAutoFit/>
          </a:bodyPr>
          <a:lstStyle/>
          <a:p>
            <a:pPr marL="457200" indent="-457200">
              <a:lnSpc>
                <a:spcPct val="100000"/>
              </a:lnSpc>
              <a:spcBef>
                <a:spcPts val="1400"/>
              </a:spcBef>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all results</a:t>
            </a:r>
          </a:p>
          <a:p>
            <a:pPr lvl="1">
              <a:spcBef>
                <a:spcPts val="1400"/>
              </a:spcBef>
            </a:pPr>
            <a:r>
              <a:rPr lang="es-419" sz="1500" dirty="0">
                <a:solidFill>
                  <a:schemeClr val="accent3">
                    <a:lumMod val="25000"/>
                  </a:schemeClr>
                </a:solidFill>
                <a:latin typeface="Abadi" panose="020B0604020104020204" pitchFamily="34" charset="0"/>
              </a:rPr>
              <a:t>Variables </a:t>
            </a:r>
            <a:r>
              <a:rPr lang="es-419" sz="1500" dirty="0" err="1">
                <a:solidFill>
                  <a:schemeClr val="accent3">
                    <a:lumMod val="25000"/>
                  </a:schemeClr>
                </a:solidFill>
                <a:latin typeface="Abadi" panose="020B0604020104020204" pitchFamily="34" charset="0"/>
              </a:rPr>
              <a:t>that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help</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to</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predict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the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landing</a:t>
            </a:r>
            <a:r>
              <a:rPr lang="es-419" sz="1500" dirty="0">
                <a:solidFill>
                  <a:schemeClr val="accent3">
                    <a:lumMod val="25000"/>
                  </a:schemeClr>
                </a:solidFill>
                <a:latin typeface="Abadi" panose="020B0604020104020204" pitchFamily="34" charset="0"/>
              </a:rPr>
              <a:t>:</a:t>
            </a:r>
          </a:p>
          <a:p>
            <a:pPr lvl="1">
              <a:spcBef>
                <a:spcPts val="1400"/>
              </a:spcBef>
            </a:pPr>
            <a:r>
              <a:rPr lang="es-419" sz="1500" dirty="0" err="1">
                <a:solidFill>
                  <a:schemeClr val="accent3">
                    <a:lumMod val="25000"/>
                  </a:schemeClr>
                </a:solidFill>
                <a:latin typeface="Abadi" panose="020B0604020104020204" pitchFamily="34" charset="0"/>
              </a:rPr>
              <a:t>Booster</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Version</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Payload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Mass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Orbit</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Launch</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Site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Outcome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Flights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Grid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Fins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Reused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Legs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Landing</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Pad</a:t>
            </a:r>
            <a:r>
              <a:rPr lang="es-419" sz="1500" dirty="0">
                <a:solidFill>
                  <a:schemeClr val="accent3">
                    <a:lumMod val="25000"/>
                  </a:schemeClr>
                </a:solidFill>
                <a:latin typeface="Abadi" panose="020B0604020104020204" pitchFamily="34" charset="0"/>
              </a:rPr>
              <a:t>, Block, </a:t>
            </a:r>
            <a:r>
              <a:rPr lang="es-419" sz="1500" dirty="0" err="1">
                <a:solidFill>
                  <a:schemeClr val="accent3">
                    <a:lumMod val="25000"/>
                  </a:schemeClr>
                </a:solidFill>
                <a:latin typeface="Abadi" panose="020B0604020104020204" pitchFamily="34" charset="0"/>
              </a:rPr>
              <a:t>Reused</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Count</a:t>
            </a:r>
            <a:r>
              <a:rPr lang="es-419" sz="1500" dirty="0">
                <a:solidFill>
                  <a:schemeClr val="accent3">
                    <a:lumMod val="25000"/>
                  </a:schemeClr>
                </a:solidFill>
                <a:latin typeface="Abadi" panose="020B0604020104020204" pitchFamily="34" charset="0"/>
              </a:rPr>
              <a:t>, Serial, </a:t>
            </a:r>
            <a:r>
              <a:rPr lang="es-419" sz="1500" dirty="0" err="1">
                <a:solidFill>
                  <a:schemeClr val="accent3">
                    <a:lumMod val="25000"/>
                  </a:schemeClr>
                </a:solidFill>
                <a:latin typeface="Abadi" panose="020B0604020104020204" pitchFamily="34" charset="0"/>
              </a:rPr>
              <a:t>Longitude</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Latitude</a:t>
            </a:r>
            <a:r>
              <a:rPr lang="es-419" sz="1500" dirty="0">
                <a:solidFill>
                  <a:schemeClr val="accent3">
                    <a:lumMod val="25000"/>
                  </a:schemeClr>
                </a:solidFill>
                <a:latin typeface="Abadi" panose="020B0604020104020204" pitchFamily="34" charset="0"/>
              </a:rPr>
              <a:t>.</a:t>
            </a:r>
          </a:p>
          <a:p>
            <a:pPr>
              <a:lnSpc>
                <a:spcPct val="100000"/>
              </a:lnSpc>
              <a:spcBef>
                <a:spcPts val="1400"/>
              </a:spcBef>
            </a:pPr>
            <a:r>
              <a:rPr lang="es-419" sz="1500" dirty="0">
                <a:solidFill>
                  <a:schemeClr val="accent3">
                    <a:lumMod val="25000"/>
                  </a:schemeClr>
                </a:solidFill>
                <a:latin typeface="Abadi" panose="020B0604020104020204" pitchFamily="34" charset="0"/>
              </a:rPr>
              <a:t>Machine </a:t>
            </a:r>
            <a:r>
              <a:rPr lang="es-419" sz="1500" dirty="0" err="1">
                <a:solidFill>
                  <a:schemeClr val="accent3">
                    <a:lumMod val="25000"/>
                  </a:schemeClr>
                </a:solidFill>
                <a:latin typeface="Abadi" panose="020B0604020104020204" pitchFamily="34" charset="0"/>
              </a:rPr>
              <a:t>learning</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models</a:t>
            </a:r>
            <a:r>
              <a:rPr lang="es-419" sz="1500" dirty="0">
                <a:solidFill>
                  <a:schemeClr val="accent3">
                    <a:lumMod val="25000"/>
                  </a:schemeClr>
                </a:solidFill>
                <a:latin typeface="Abadi" panose="020B0604020104020204" pitchFamily="34" charset="0"/>
              </a:rPr>
              <a:t> </a:t>
            </a:r>
            <a:r>
              <a:rPr lang="es-419" sz="1500" dirty="0" err="1">
                <a:solidFill>
                  <a:schemeClr val="accent3">
                    <a:lumMod val="25000"/>
                  </a:schemeClr>
                </a:solidFill>
                <a:latin typeface="Abadi" panose="020B0604020104020204" pitchFamily="34" charset="0"/>
              </a:rPr>
              <a:t>resutls</a:t>
            </a:r>
            <a:r>
              <a:rPr lang="es-419" sz="1500" dirty="0">
                <a:solidFill>
                  <a:schemeClr val="accent3">
                    <a:lumMod val="25000"/>
                  </a:schemeClr>
                </a:solidFill>
                <a:latin typeface="Abadi" panose="020B0604020104020204" pitchFamily="34" charset="0"/>
              </a:rPr>
              <a:t>:</a:t>
            </a: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a:p>
            <a:pPr>
              <a:lnSpc>
                <a:spcPct val="100000"/>
              </a:lnSpc>
              <a:spcBef>
                <a:spcPts val="1400"/>
              </a:spcBef>
            </a:pPr>
            <a:endParaRPr lang="es-419" sz="1500" dirty="0">
              <a:solidFill>
                <a:schemeClr val="accent3">
                  <a:lumMod val="25000"/>
                </a:schemeClr>
              </a:solidFill>
              <a:latin typeface="Abadi" panose="020B0604020104020204" pitchFamily="34" charset="0"/>
            </a:endParaRPr>
          </a:p>
        </p:txBody>
      </p:sp>
      <p:graphicFrame>
        <p:nvGraphicFramePr>
          <p:cNvPr id="7" name="Tabla 6">
            <a:extLst>
              <a:ext uri="{FF2B5EF4-FFF2-40B4-BE49-F238E27FC236}">
                <a16:creationId xmlns:a16="http://schemas.microsoft.com/office/drawing/2014/main" id="{22BEB8AF-A020-4F94-B953-6EA22D697407}"/>
              </a:ext>
            </a:extLst>
          </p:cNvPr>
          <p:cNvGraphicFramePr>
            <a:graphicFrameLocks noGrp="1"/>
          </p:cNvGraphicFramePr>
          <p:nvPr>
            <p:extLst>
              <p:ext uri="{D42A27DB-BD31-4B8C-83A1-F6EECF244321}">
                <p14:modId xmlns:p14="http://schemas.microsoft.com/office/powerpoint/2010/main" val="231699482"/>
              </p:ext>
            </p:extLst>
          </p:nvPr>
        </p:nvGraphicFramePr>
        <p:xfrm>
          <a:off x="6494318" y="3852560"/>
          <a:ext cx="4384964" cy="2443845"/>
        </p:xfrm>
        <a:graphic>
          <a:graphicData uri="http://schemas.openxmlformats.org/drawingml/2006/table">
            <a:tbl>
              <a:tblPr firstRow="1">
                <a:tableStyleId>{3B4B98B0-60AC-42C2-AFA5-B58CD77FA1E5}</a:tableStyleId>
              </a:tblPr>
              <a:tblGrid>
                <a:gridCol w="1071837">
                  <a:extLst>
                    <a:ext uri="{9D8B030D-6E8A-4147-A177-3AD203B41FA5}">
                      <a16:colId xmlns:a16="http://schemas.microsoft.com/office/drawing/2014/main" val="2784179025"/>
                    </a:ext>
                  </a:extLst>
                </a:gridCol>
                <a:gridCol w="1494718">
                  <a:extLst>
                    <a:ext uri="{9D8B030D-6E8A-4147-A177-3AD203B41FA5}">
                      <a16:colId xmlns:a16="http://schemas.microsoft.com/office/drawing/2014/main" val="1524240155"/>
                    </a:ext>
                  </a:extLst>
                </a:gridCol>
                <a:gridCol w="1818409">
                  <a:extLst>
                    <a:ext uri="{9D8B030D-6E8A-4147-A177-3AD203B41FA5}">
                      <a16:colId xmlns:a16="http://schemas.microsoft.com/office/drawing/2014/main" val="997652438"/>
                    </a:ext>
                  </a:extLst>
                </a:gridCol>
              </a:tblGrid>
              <a:tr h="763701">
                <a:tc>
                  <a:txBody>
                    <a:bodyPr/>
                    <a:lstStyle/>
                    <a:p>
                      <a:pPr algn="ctr" fontAlgn="ctr"/>
                      <a:r>
                        <a:rPr lang="en-US">
                          <a:effectLst/>
                        </a:rPr>
                        <a:t>Method</a:t>
                      </a:r>
                    </a:p>
                  </a:txBody>
                  <a:tcPr marL="60960" marR="60960" marT="30480" marB="30480" anchor="ctr"/>
                </a:tc>
                <a:tc>
                  <a:txBody>
                    <a:bodyPr/>
                    <a:lstStyle/>
                    <a:p>
                      <a:pPr algn="ctr" fontAlgn="ctr"/>
                      <a:r>
                        <a:rPr lang="en-US" dirty="0">
                          <a:effectLst/>
                        </a:rPr>
                        <a:t>Score</a:t>
                      </a:r>
                    </a:p>
                  </a:txBody>
                  <a:tcPr marL="60960" marR="60960" marT="30480" marB="30480" anchor="ctr"/>
                </a:tc>
                <a:tc>
                  <a:txBody>
                    <a:bodyPr/>
                    <a:lstStyle/>
                    <a:p>
                      <a:pPr algn="ctr" fontAlgn="ctr"/>
                      <a:r>
                        <a:rPr lang="en-US" dirty="0">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a:effectLst/>
                        </a:rPr>
                        <a:t>logreg_cv</a:t>
                      </a: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a:t>
            </a:r>
            <a:r>
              <a:rPr lang="en-US" dirty="0" err="1"/>
              <a:t>sql</a:t>
            </a:r>
            <a:r>
              <a:rPr lang="en-US" dirty="0"/>
              <a:t> SELECT COUNT(*) FROM SPACEXTABLE WHERE SUBSTRING(</a:t>
            </a:r>
            <a:r>
              <a:rPr lang="en-US" dirty="0" err="1"/>
              <a:t>Landing_Outcome</a:t>
            </a:r>
            <a:r>
              <a:rPr lang="en-US" dirty="0"/>
              <a:t>, 1, 7) = 'Success'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a 1">
            <a:extLst>
              <a:ext uri="{FF2B5EF4-FFF2-40B4-BE49-F238E27FC236}">
                <a16:creationId xmlns:a16="http://schemas.microsoft.com/office/drawing/2014/main" id="{EA89E573-038C-4C18-A9CA-AF78C2BD12DB}"/>
              </a:ext>
            </a:extLst>
          </p:cNvPr>
          <p:cNvGraphicFramePr>
            <a:graphicFrameLocks noGrp="1"/>
          </p:cNvGraphicFramePr>
          <p:nvPr>
            <p:extLst>
              <p:ext uri="{D42A27DB-BD31-4B8C-83A1-F6EECF244321}">
                <p14:modId xmlns:p14="http://schemas.microsoft.com/office/powerpoint/2010/main" val="3243573637"/>
              </p:ext>
            </p:extLst>
          </p:nvPr>
        </p:nvGraphicFramePr>
        <p:xfrm>
          <a:off x="838200" y="3666014"/>
          <a:ext cx="10515600" cy="670560"/>
        </p:xfrm>
        <a:graphic>
          <a:graphicData uri="http://schemas.openxmlformats.org/drawingml/2006/table">
            <a:tbl>
              <a:tblPr firstRow="1">
                <a:tableStyleId>{7DF18680-E054-41AD-8BC1-D1AEF772440D}</a:tableStyleId>
              </a:tblPr>
              <a:tblGrid>
                <a:gridCol w="10515600">
                  <a:extLst>
                    <a:ext uri="{9D8B030D-6E8A-4147-A177-3AD203B41FA5}">
                      <a16:colId xmlns:a16="http://schemas.microsoft.com/office/drawing/2014/main" val="3668490321"/>
                    </a:ext>
                  </a:extLst>
                </a:gridCol>
              </a:tblGrid>
              <a:tr h="0">
                <a:tc>
                  <a:txBody>
                    <a:bodyPr/>
                    <a:lstStyle/>
                    <a:p>
                      <a:pPr algn="ctr" fontAlgn="ctr"/>
                      <a:r>
                        <a:rPr lang="en-US">
                          <a:effectLst/>
                        </a:rPr>
                        <a:t>COUNT(*)</a:t>
                      </a:r>
                    </a:p>
                  </a:txBody>
                  <a:tcPr marL="60960" marR="60960" marT="30480" marB="30480" anchor="ctr"/>
                </a:tc>
                <a:extLst>
                  <a:ext uri="{0D108BD9-81ED-4DB2-BD59-A6C34878D82A}">
                    <a16:rowId xmlns:a16="http://schemas.microsoft.com/office/drawing/2014/main" val="1044728335"/>
                  </a:ext>
                </a:extLst>
              </a:tr>
              <a:tr h="0">
                <a:tc>
                  <a:txBody>
                    <a:bodyPr/>
                    <a:lstStyle/>
                    <a:p>
                      <a:pPr algn="ctr"/>
                      <a:r>
                        <a:rPr lang="en-US" dirty="0">
                          <a:effectLst/>
                        </a:rPr>
                        <a:t>61</a:t>
                      </a:r>
                    </a:p>
                  </a:txBody>
                  <a:tcPr marL="60960" marR="60960" marT="30480" marB="30480" anchor="ctr"/>
                </a:tc>
                <a:extLst>
                  <a:ext uri="{0D108BD9-81ED-4DB2-BD59-A6C34878D82A}">
                    <a16:rowId xmlns:a16="http://schemas.microsoft.com/office/drawing/2014/main" val="201016012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217897" cy="4351338"/>
          </a:xfrm>
          <a:prstGeom prst="rect">
            <a:avLst/>
          </a:prstGeom>
        </p:spPr>
        <p:txBody>
          <a:bodyPr>
            <a:normAutofit/>
          </a:bodyPr>
          <a:lstStyle/>
          <a:p>
            <a:r>
              <a:rPr lang="en-US" dirty="0"/>
              <a:t>%</a:t>
            </a:r>
            <a:r>
              <a:rPr lang="en-US" dirty="0" err="1"/>
              <a:t>sql</a:t>
            </a:r>
            <a:r>
              <a:rPr lang="en-US" dirty="0"/>
              <a:t> SELECT </a:t>
            </a:r>
            <a:r>
              <a:rPr lang="en-US" dirty="0" err="1"/>
              <a:t>booster_version</a:t>
            </a:r>
            <a:r>
              <a:rPr lang="en-US" dirty="0"/>
              <a:t> FROM SPACEXTABLE WHERE PAYLOAD_MASS__KG_ = (SELECT MAX(PAYLOAD_MASS__KG_)FROM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a:extLst>
              <a:ext uri="{FF2B5EF4-FFF2-40B4-BE49-F238E27FC236}">
                <a16:creationId xmlns:a16="http://schemas.microsoft.com/office/drawing/2014/main" id="{D95A0B7F-B844-49CE-9766-2D75F0B14798}"/>
              </a:ext>
            </a:extLst>
          </p:cNvPr>
          <p:cNvGraphicFramePr>
            <a:graphicFrameLocks noGrp="1"/>
          </p:cNvGraphicFramePr>
          <p:nvPr>
            <p:extLst>
              <p:ext uri="{D42A27DB-BD31-4B8C-83A1-F6EECF244321}">
                <p14:modId xmlns:p14="http://schemas.microsoft.com/office/powerpoint/2010/main" val="4072421196"/>
              </p:ext>
            </p:extLst>
          </p:nvPr>
        </p:nvGraphicFramePr>
        <p:xfrm>
          <a:off x="7100888" y="1822637"/>
          <a:ext cx="4244103" cy="4357314"/>
        </p:xfrm>
        <a:graphic>
          <a:graphicData uri="http://schemas.openxmlformats.org/drawingml/2006/table">
            <a:tbl>
              <a:tblPr firstRow="1">
                <a:tableStyleId>{7DF18680-E054-41AD-8BC1-D1AEF772440D}</a:tableStyleId>
              </a:tblPr>
              <a:tblGrid>
                <a:gridCol w="4244103">
                  <a:extLst>
                    <a:ext uri="{9D8B030D-6E8A-4147-A177-3AD203B41FA5}">
                      <a16:colId xmlns:a16="http://schemas.microsoft.com/office/drawing/2014/main" val="1114118626"/>
                    </a:ext>
                  </a:extLst>
                </a:gridCol>
              </a:tblGrid>
              <a:tr h="334718">
                <a:tc>
                  <a:txBody>
                    <a:bodyPr/>
                    <a:lstStyle/>
                    <a:p>
                      <a:pPr algn="ctr" fontAlgn="ctr"/>
                      <a:r>
                        <a:rPr lang="en-US" sz="1800">
                          <a:effectLst/>
                        </a:rPr>
                        <a:t>Booster_Version</a:t>
                      </a:r>
                    </a:p>
                  </a:txBody>
                  <a:tcPr marL="60858" marR="60858" marT="30429" marB="30429" anchor="ctr"/>
                </a:tc>
                <a:extLst>
                  <a:ext uri="{0D108BD9-81ED-4DB2-BD59-A6C34878D82A}">
                    <a16:rowId xmlns:a16="http://schemas.microsoft.com/office/drawing/2014/main" val="309238704"/>
                  </a:ext>
                </a:extLst>
              </a:tr>
              <a:tr h="334718">
                <a:tc>
                  <a:txBody>
                    <a:bodyPr/>
                    <a:lstStyle/>
                    <a:p>
                      <a:pPr algn="ctr"/>
                      <a:r>
                        <a:rPr lang="en-US" sz="1800">
                          <a:effectLst/>
                        </a:rPr>
                        <a:t>F9 B5 B1048.4</a:t>
                      </a:r>
                    </a:p>
                  </a:txBody>
                  <a:tcPr marL="60858" marR="60858" marT="30429" marB="30429" anchor="ctr"/>
                </a:tc>
                <a:extLst>
                  <a:ext uri="{0D108BD9-81ED-4DB2-BD59-A6C34878D82A}">
                    <a16:rowId xmlns:a16="http://schemas.microsoft.com/office/drawing/2014/main" val="227548123"/>
                  </a:ext>
                </a:extLst>
              </a:tr>
              <a:tr h="334718">
                <a:tc>
                  <a:txBody>
                    <a:bodyPr/>
                    <a:lstStyle/>
                    <a:p>
                      <a:pPr algn="ctr"/>
                      <a:r>
                        <a:rPr lang="en-US" sz="1800">
                          <a:effectLst/>
                        </a:rPr>
                        <a:t>F9 B5 B1049.4</a:t>
                      </a:r>
                    </a:p>
                  </a:txBody>
                  <a:tcPr marL="60858" marR="60858" marT="30429" marB="30429" anchor="ctr"/>
                </a:tc>
                <a:extLst>
                  <a:ext uri="{0D108BD9-81ED-4DB2-BD59-A6C34878D82A}">
                    <a16:rowId xmlns:a16="http://schemas.microsoft.com/office/drawing/2014/main" val="72288583"/>
                  </a:ext>
                </a:extLst>
              </a:tr>
              <a:tr h="334718">
                <a:tc>
                  <a:txBody>
                    <a:bodyPr/>
                    <a:lstStyle/>
                    <a:p>
                      <a:pPr algn="ctr"/>
                      <a:r>
                        <a:rPr lang="en-US" sz="1800" dirty="0">
                          <a:effectLst/>
                        </a:rPr>
                        <a:t>F9 B5 B1051.3</a:t>
                      </a:r>
                    </a:p>
                  </a:txBody>
                  <a:tcPr marL="60858" marR="60858" marT="30429" marB="30429" anchor="ctr"/>
                </a:tc>
                <a:extLst>
                  <a:ext uri="{0D108BD9-81ED-4DB2-BD59-A6C34878D82A}">
                    <a16:rowId xmlns:a16="http://schemas.microsoft.com/office/drawing/2014/main" val="3511621418"/>
                  </a:ext>
                </a:extLst>
              </a:tr>
              <a:tr h="334718">
                <a:tc>
                  <a:txBody>
                    <a:bodyPr/>
                    <a:lstStyle/>
                    <a:p>
                      <a:pPr algn="ctr"/>
                      <a:r>
                        <a:rPr lang="en-US" sz="1800">
                          <a:effectLst/>
                        </a:rPr>
                        <a:t>F9 B5 B1056.4</a:t>
                      </a:r>
                    </a:p>
                  </a:txBody>
                  <a:tcPr marL="60858" marR="60858" marT="30429" marB="30429" anchor="ctr"/>
                </a:tc>
                <a:extLst>
                  <a:ext uri="{0D108BD9-81ED-4DB2-BD59-A6C34878D82A}">
                    <a16:rowId xmlns:a16="http://schemas.microsoft.com/office/drawing/2014/main" val="2385580637"/>
                  </a:ext>
                </a:extLst>
              </a:tr>
              <a:tr h="334718">
                <a:tc>
                  <a:txBody>
                    <a:bodyPr/>
                    <a:lstStyle/>
                    <a:p>
                      <a:pPr algn="ctr"/>
                      <a:r>
                        <a:rPr lang="en-US" sz="1800">
                          <a:effectLst/>
                        </a:rPr>
                        <a:t>F9 B5 B1048.5</a:t>
                      </a:r>
                    </a:p>
                  </a:txBody>
                  <a:tcPr marL="60858" marR="60858" marT="30429" marB="30429" anchor="ctr"/>
                </a:tc>
                <a:extLst>
                  <a:ext uri="{0D108BD9-81ED-4DB2-BD59-A6C34878D82A}">
                    <a16:rowId xmlns:a16="http://schemas.microsoft.com/office/drawing/2014/main" val="2393836854"/>
                  </a:ext>
                </a:extLst>
              </a:tr>
              <a:tr h="334718">
                <a:tc>
                  <a:txBody>
                    <a:bodyPr/>
                    <a:lstStyle/>
                    <a:p>
                      <a:pPr algn="ctr"/>
                      <a:r>
                        <a:rPr lang="en-US" sz="1800">
                          <a:effectLst/>
                        </a:rPr>
                        <a:t>F9 B5 B1051.4</a:t>
                      </a:r>
                    </a:p>
                  </a:txBody>
                  <a:tcPr marL="60858" marR="60858" marT="30429" marB="30429" anchor="ctr"/>
                </a:tc>
                <a:extLst>
                  <a:ext uri="{0D108BD9-81ED-4DB2-BD59-A6C34878D82A}">
                    <a16:rowId xmlns:a16="http://schemas.microsoft.com/office/drawing/2014/main" val="2013152252"/>
                  </a:ext>
                </a:extLst>
              </a:tr>
              <a:tr h="334718">
                <a:tc>
                  <a:txBody>
                    <a:bodyPr/>
                    <a:lstStyle/>
                    <a:p>
                      <a:pPr algn="ctr"/>
                      <a:r>
                        <a:rPr lang="en-US" sz="1800">
                          <a:effectLst/>
                        </a:rPr>
                        <a:t>F9 B5 B1049.5</a:t>
                      </a:r>
                    </a:p>
                  </a:txBody>
                  <a:tcPr marL="60858" marR="60858" marT="30429" marB="30429" anchor="ctr"/>
                </a:tc>
                <a:extLst>
                  <a:ext uri="{0D108BD9-81ED-4DB2-BD59-A6C34878D82A}">
                    <a16:rowId xmlns:a16="http://schemas.microsoft.com/office/drawing/2014/main" val="930568313"/>
                  </a:ext>
                </a:extLst>
              </a:tr>
              <a:tr h="334718">
                <a:tc>
                  <a:txBody>
                    <a:bodyPr/>
                    <a:lstStyle/>
                    <a:p>
                      <a:pPr algn="ctr"/>
                      <a:r>
                        <a:rPr lang="en-US" sz="1800">
                          <a:effectLst/>
                        </a:rPr>
                        <a:t>F9 B5 B1060.2</a:t>
                      </a:r>
                    </a:p>
                  </a:txBody>
                  <a:tcPr marL="60858" marR="60858" marT="30429" marB="30429" anchor="ctr"/>
                </a:tc>
                <a:extLst>
                  <a:ext uri="{0D108BD9-81ED-4DB2-BD59-A6C34878D82A}">
                    <a16:rowId xmlns:a16="http://schemas.microsoft.com/office/drawing/2014/main" val="4039594636"/>
                  </a:ext>
                </a:extLst>
              </a:tr>
              <a:tr h="334718">
                <a:tc>
                  <a:txBody>
                    <a:bodyPr/>
                    <a:lstStyle/>
                    <a:p>
                      <a:pPr algn="ctr"/>
                      <a:r>
                        <a:rPr lang="en-US" sz="1800">
                          <a:effectLst/>
                        </a:rPr>
                        <a:t>F9 B5 B1058.3</a:t>
                      </a:r>
                    </a:p>
                  </a:txBody>
                  <a:tcPr marL="60858" marR="60858" marT="30429" marB="30429" anchor="ctr"/>
                </a:tc>
                <a:extLst>
                  <a:ext uri="{0D108BD9-81ED-4DB2-BD59-A6C34878D82A}">
                    <a16:rowId xmlns:a16="http://schemas.microsoft.com/office/drawing/2014/main" val="1095028807"/>
                  </a:ext>
                </a:extLst>
              </a:tr>
              <a:tr h="334718">
                <a:tc>
                  <a:txBody>
                    <a:bodyPr/>
                    <a:lstStyle/>
                    <a:p>
                      <a:pPr algn="ctr"/>
                      <a:r>
                        <a:rPr lang="en-US" sz="1800">
                          <a:effectLst/>
                        </a:rPr>
                        <a:t>F9 B5 B1051.6</a:t>
                      </a:r>
                    </a:p>
                  </a:txBody>
                  <a:tcPr marL="60858" marR="60858" marT="30429" marB="30429" anchor="ctr"/>
                </a:tc>
                <a:extLst>
                  <a:ext uri="{0D108BD9-81ED-4DB2-BD59-A6C34878D82A}">
                    <a16:rowId xmlns:a16="http://schemas.microsoft.com/office/drawing/2014/main" val="3762475885"/>
                  </a:ext>
                </a:extLst>
              </a:tr>
              <a:tr h="334718">
                <a:tc>
                  <a:txBody>
                    <a:bodyPr/>
                    <a:lstStyle/>
                    <a:p>
                      <a:pPr algn="ctr"/>
                      <a:r>
                        <a:rPr lang="en-US" sz="1800">
                          <a:effectLst/>
                        </a:rPr>
                        <a:t>F9 B5 B1060.3</a:t>
                      </a:r>
                    </a:p>
                  </a:txBody>
                  <a:tcPr marL="60858" marR="60858" marT="30429" marB="30429" anchor="ctr"/>
                </a:tc>
                <a:extLst>
                  <a:ext uri="{0D108BD9-81ED-4DB2-BD59-A6C34878D82A}">
                    <a16:rowId xmlns:a16="http://schemas.microsoft.com/office/drawing/2014/main" val="2479166664"/>
                  </a:ext>
                </a:extLst>
              </a:tr>
              <a:tr h="334718">
                <a:tc>
                  <a:txBody>
                    <a:bodyPr/>
                    <a:lstStyle/>
                    <a:p>
                      <a:pPr algn="ctr"/>
                      <a:r>
                        <a:rPr lang="en-US" sz="1800" dirty="0">
                          <a:effectLst/>
                        </a:rPr>
                        <a:t>F9 B5 B1049.7</a:t>
                      </a:r>
                    </a:p>
                  </a:txBody>
                  <a:tcPr marL="60858" marR="60858" marT="30429" marB="30429" anchor="ctr"/>
                </a:tc>
                <a:extLst>
                  <a:ext uri="{0D108BD9-81ED-4DB2-BD59-A6C34878D82A}">
                    <a16:rowId xmlns:a16="http://schemas.microsoft.com/office/drawing/2014/main" val="2713765446"/>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02040" cy="4351338"/>
          </a:xfrm>
          <a:prstGeom prst="rect">
            <a:avLst/>
          </a:prstGeom>
        </p:spPr>
        <p:txBody>
          <a:bodyPr lIns="91440" tIns="45720" rIns="91440" bIns="45720" anchor="t">
            <a:normAutofit/>
          </a:bodyPr>
          <a:lstStyle/>
          <a:p>
            <a:r>
              <a:rPr lang="en-US" dirty="0"/>
              <a:t>%</a:t>
            </a:r>
            <a:r>
              <a:rPr lang="en-US" dirty="0" err="1"/>
              <a:t>sql</a:t>
            </a:r>
            <a:r>
              <a:rPr lang="en-US" dirty="0"/>
              <a:t> select * from SPACEXTABLE where </a:t>
            </a:r>
            <a:r>
              <a:rPr lang="en-US" dirty="0" err="1"/>
              <a:t>Landing_Outcome</a:t>
            </a:r>
            <a:r>
              <a:rPr lang="en-US" dirty="0"/>
              <a:t> not like 'Success%' and (DATE between '2015-01-01' and '2015-12-31') order by date desc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a 1">
            <a:extLst>
              <a:ext uri="{FF2B5EF4-FFF2-40B4-BE49-F238E27FC236}">
                <a16:creationId xmlns:a16="http://schemas.microsoft.com/office/drawing/2014/main" id="{7E5A4E9C-1423-4460-B2FE-47C428039AC5}"/>
              </a:ext>
            </a:extLst>
          </p:cNvPr>
          <p:cNvGraphicFramePr>
            <a:graphicFrameLocks noGrp="1"/>
          </p:cNvGraphicFramePr>
          <p:nvPr>
            <p:extLst>
              <p:ext uri="{D42A27DB-BD31-4B8C-83A1-F6EECF244321}">
                <p14:modId xmlns:p14="http://schemas.microsoft.com/office/powerpoint/2010/main" val="3642185203"/>
              </p:ext>
            </p:extLst>
          </p:nvPr>
        </p:nvGraphicFramePr>
        <p:xfrm>
          <a:off x="5427127" y="1731079"/>
          <a:ext cx="6281220" cy="4445884"/>
        </p:xfrm>
        <a:graphic>
          <a:graphicData uri="http://schemas.openxmlformats.org/drawingml/2006/table">
            <a:tbl>
              <a:tblPr firstRow="1">
                <a:tableStyleId>{7DF18680-E054-41AD-8BC1-D1AEF772440D}</a:tableStyleId>
              </a:tblPr>
              <a:tblGrid>
                <a:gridCol w="628122">
                  <a:extLst>
                    <a:ext uri="{9D8B030D-6E8A-4147-A177-3AD203B41FA5}">
                      <a16:colId xmlns:a16="http://schemas.microsoft.com/office/drawing/2014/main" val="2119995322"/>
                    </a:ext>
                  </a:extLst>
                </a:gridCol>
                <a:gridCol w="628122">
                  <a:extLst>
                    <a:ext uri="{9D8B030D-6E8A-4147-A177-3AD203B41FA5}">
                      <a16:colId xmlns:a16="http://schemas.microsoft.com/office/drawing/2014/main" val="422637656"/>
                    </a:ext>
                  </a:extLst>
                </a:gridCol>
                <a:gridCol w="628122">
                  <a:extLst>
                    <a:ext uri="{9D8B030D-6E8A-4147-A177-3AD203B41FA5}">
                      <a16:colId xmlns:a16="http://schemas.microsoft.com/office/drawing/2014/main" val="1318135248"/>
                    </a:ext>
                  </a:extLst>
                </a:gridCol>
                <a:gridCol w="628122">
                  <a:extLst>
                    <a:ext uri="{9D8B030D-6E8A-4147-A177-3AD203B41FA5}">
                      <a16:colId xmlns:a16="http://schemas.microsoft.com/office/drawing/2014/main" val="3702238736"/>
                    </a:ext>
                  </a:extLst>
                </a:gridCol>
                <a:gridCol w="628122">
                  <a:extLst>
                    <a:ext uri="{9D8B030D-6E8A-4147-A177-3AD203B41FA5}">
                      <a16:colId xmlns:a16="http://schemas.microsoft.com/office/drawing/2014/main" val="1397983526"/>
                    </a:ext>
                  </a:extLst>
                </a:gridCol>
                <a:gridCol w="628122">
                  <a:extLst>
                    <a:ext uri="{9D8B030D-6E8A-4147-A177-3AD203B41FA5}">
                      <a16:colId xmlns:a16="http://schemas.microsoft.com/office/drawing/2014/main" val="2649686948"/>
                    </a:ext>
                  </a:extLst>
                </a:gridCol>
                <a:gridCol w="628122">
                  <a:extLst>
                    <a:ext uri="{9D8B030D-6E8A-4147-A177-3AD203B41FA5}">
                      <a16:colId xmlns:a16="http://schemas.microsoft.com/office/drawing/2014/main" val="280799253"/>
                    </a:ext>
                  </a:extLst>
                </a:gridCol>
                <a:gridCol w="628122">
                  <a:extLst>
                    <a:ext uri="{9D8B030D-6E8A-4147-A177-3AD203B41FA5}">
                      <a16:colId xmlns:a16="http://schemas.microsoft.com/office/drawing/2014/main" val="2808856919"/>
                    </a:ext>
                  </a:extLst>
                </a:gridCol>
                <a:gridCol w="628122">
                  <a:extLst>
                    <a:ext uri="{9D8B030D-6E8A-4147-A177-3AD203B41FA5}">
                      <a16:colId xmlns:a16="http://schemas.microsoft.com/office/drawing/2014/main" val="2434767305"/>
                    </a:ext>
                  </a:extLst>
                </a:gridCol>
                <a:gridCol w="628122">
                  <a:extLst>
                    <a:ext uri="{9D8B030D-6E8A-4147-A177-3AD203B41FA5}">
                      <a16:colId xmlns:a16="http://schemas.microsoft.com/office/drawing/2014/main" val="193886698"/>
                    </a:ext>
                  </a:extLst>
                </a:gridCol>
              </a:tblGrid>
              <a:tr h="527987">
                <a:tc>
                  <a:txBody>
                    <a:bodyPr/>
                    <a:lstStyle/>
                    <a:p>
                      <a:pPr algn="ctr" fontAlgn="ctr"/>
                      <a:r>
                        <a:rPr lang="en-US" sz="1100">
                          <a:effectLst/>
                        </a:rPr>
                        <a:t>Date</a:t>
                      </a:r>
                    </a:p>
                  </a:txBody>
                  <a:tcPr marL="36413" marR="36413" marT="18206" marB="18206" anchor="ctr"/>
                </a:tc>
                <a:tc>
                  <a:txBody>
                    <a:bodyPr/>
                    <a:lstStyle/>
                    <a:p>
                      <a:pPr algn="ctr" fontAlgn="ctr"/>
                      <a:r>
                        <a:rPr lang="en-US" sz="1100">
                          <a:effectLst/>
                        </a:rPr>
                        <a:t>Time (UTC)</a:t>
                      </a:r>
                    </a:p>
                  </a:txBody>
                  <a:tcPr marL="36413" marR="36413" marT="18206" marB="18206" anchor="ctr"/>
                </a:tc>
                <a:tc>
                  <a:txBody>
                    <a:bodyPr/>
                    <a:lstStyle/>
                    <a:p>
                      <a:pPr algn="ctr" fontAlgn="ctr"/>
                      <a:r>
                        <a:rPr lang="en-US" sz="1100">
                          <a:effectLst/>
                        </a:rPr>
                        <a:t>Booster_Version</a:t>
                      </a:r>
                    </a:p>
                  </a:txBody>
                  <a:tcPr marL="36413" marR="36413" marT="18206" marB="18206" anchor="ctr"/>
                </a:tc>
                <a:tc>
                  <a:txBody>
                    <a:bodyPr/>
                    <a:lstStyle/>
                    <a:p>
                      <a:pPr algn="ctr" fontAlgn="ctr"/>
                      <a:r>
                        <a:rPr lang="en-US" sz="1100">
                          <a:effectLst/>
                        </a:rPr>
                        <a:t>Launch_Site</a:t>
                      </a:r>
                    </a:p>
                  </a:txBody>
                  <a:tcPr marL="36413" marR="36413" marT="18206" marB="18206" anchor="ctr"/>
                </a:tc>
                <a:tc>
                  <a:txBody>
                    <a:bodyPr/>
                    <a:lstStyle/>
                    <a:p>
                      <a:pPr algn="ctr" fontAlgn="ctr"/>
                      <a:r>
                        <a:rPr lang="en-US" sz="1100">
                          <a:effectLst/>
                        </a:rPr>
                        <a:t>Payload</a:t>
                      </a:r>
                    </a:p>
                  </a:txBody>
                  <a:tcPr marL="36413" marR="36413" marT="18206" marB="18206" anchor="ctr"/>
                </a:tc>
                <a:tc>
                  <a:txBody>
                    <a:bodyPr/>
                    <a:lstStyle/>
                    <a:p>
                      <a:pPr algn="ctr" fontAlgn="ctr"/>
                      <a:r>
                        <a:rPr lang="en-US" sz="1100">
                          <a:effectLst/>
                        </a:rPr>
                        <a:t>PAYLOAD_MASS__KG_</a:t>
                      </a:r>
                    </a:p>
                  </a:txBody>
                  <a:tcPr marL="36413" marR="36413" marT="18206" marB="18206" anchor="ctr"/>
                </a:tc>
                <a:tc>
                  <a:txBody>
                    <a:bodyPr/>
                    <a:lstStyle/>
                    <a:p>
                      <a:pPr algn="ctr" fontAlgn="ctr"/>
                      <a:r>
                        <a:rPr lang="en-US" sz="1100">
                          <a:effectLst/>
                        </a:rPr>
                        <a:t>Orbit</a:t>
                      </a:r>
                    </a:p>
                  </a:txBody>
                  <a:tcPr marL="36413" marR="36413" marT="18206" marB="18206" anchor="ctr"/>
                </a:tc>
                <a:tc>
                  <a:txBody>
                    <a:bodyPr/>
                    <a:lstStyle/>
                    <a:p>
                      <a:pPr algn="ctr" fontAlgn="ctr"/>
                      <a:r>
                        <a:rPr lang="en-US" sz="1100">
                          <a:effectLst/>
                        </a:rPr>
                        <a:t>Customer</a:t>
                      </a:r>
                    </a:p>
                  </a:txBody>
                  <a:tcPr marL="36413" marR="36413" marT="18206" marB="18206" anchor="ctr"/>
                </a:tc>
                <a:tc>
                  <a:txBody>
                    <a:bodyPr/>
                    <a:lstStyle/>
                    <a:p>
                      <a:pPr algn="ctr" fontAlgn="ctr"/>
                      <a:r>
                        <a:rPr lang="en-US" sz="1100">
                          <a:effectLst/>
                        </a:rPr>
                        <a:t>Mission_Outcome</a:t>
                      </a:r>
                    </a:p>
                  </a:txBody>
                  <a:tcPr marL="36413" marR="36413" marT="18206" marB="18206" anchor="ctr"/>
                </a:tc>
                <a:tc>
                  <a:txBody>
                    <a:bodyPr/>
                    <a:lstStyle/>
                    <a:p>
                      <a:pPr algn="ctr" fontAlgn="ctr"/>
                      <a:r>
                        <a:rPr lang="en-US" sz="1100">
                          <a:effectLst/>
                        </a:rPr>
                        <a:t>Landing_Outcome</a:t>
                      </a:r>
                    </a:p>
                  </a:txBody>
                  <a:tcPr marL="36413" marR="36413" marT="18206" marB="18206" anchor="ctr"/>
                </a:tc>
                <a:extLst>
                  <a:ext uri="{0D108BD9-81ED-4DB2-BD59-A6C34878D82A}">
                    <a16:rowId xmlns:a16="http://schemas.microsoft.com/office/drawing/2014/main" val="2067316810"/>
                  </a:ext>
                </a:extLst>
              </a:tr>
              <a:tr h="527987">
                <a:tc>
                  <a:txBody>
                    <a:bodyPr/>
                    <a:lstStyle/>
                    <a:p>
                      <a:pPr algn="ctr"/>
                      <a:r>
                        <a:rPr lang="en-US" sz="1100" dirty="0">
                          <a:effectLst/>
                        </a:rPr>
                        <a:t>2015-06-28</a:t>
                      </a:r>
                    </a:p>
                  </a:txBody>
                  <a:tcPr marL="36413" marR="36413" marT="18206" marB="18206" anchor="ctr"/>
                </a:tc>
                <a:tc>
                  <a:txBody>
                    <a:bodyPr/>
                    <a:lstStyle/>
                    <a:p>
                      <a:pPr algn="ctr"/>
                      <a:r>
                        <a:rPr lang="en-US" sz="1100">
                          <a:effectLst/>
                        </a:rPr>
                        <a:t>14:21:00</a:t>
                      </a:r>
                    </a:p>
                  </a:txBody>
                  <a:tcPr marL="36413" marR="36413" marT="18206" marB="18206" anchor="ctr"/>
                </a:tc>
                <a:tc>
                  <a:txBody>
                    <a:bodyPr/>
                    <a:lstStyle/>
                    <a:p>
                      <a:pPr algn="ctr"/>
                      <a:r>
                        <a:rPr lang="en-US" sz="1100">
                          <a:effectLst/>
                        </a:rPr>
                        <a:t>F9 v1.1 B1018</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CRS-7</a:t>
                      </a:r>
                    </a:p>
                  </a:txBody>
                  <a:tcPr marL="36413" marR="36413" marT="18206" marB="18206" anchor="ctr"/>
                </a:tc>
                <a:tc>
                  <a:txBody>
                    <a:bodyPr/>
                    <a:lstStyle/>
                    <a:p>
                      <a:pPr algn="ctr"/>
                      <a:r>
                        <a:rPr lang="en-US" sz="1100">
                          <a:effectLst/>
                        </a:rPr>
                        <a:t>1952</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Failure (in flight)</a:t>
                      </a:r>
                    </a:p>
                  </a:txBody>
                  <a:tcPr marL="36413" marR="36413" marT="18206" marB="18206" anchor="ctr"/>
                </a:tc>
                <a:tc>
                  <a:txBody>
                    <a:bodyPr/>
                    <a:lstStyle/>
                    <a:p>
                      <a:pPr algn="ctr"/>
                      <a:r>
                        <a:rPr lang="en-US" sz="1100">
                          <a:effectLst/>
                        </a:rPr>
                        <a:t>Precluded (drone ship)</a:t>
                      </a:r>
                    </a:p>
                  </a:txBody>
                  <a:tcPr marL="36413" marR="36413" marT="18206" marB="18206" anchor="ctr"/>
                </a:tc>
                <a:extLst>
                  <a:ext uri="{0D108BD9-81ED-4DB2-BD59-A6C34878D82A}">
                    <a16:rowId xmlns:a16="http://schemas.microsoft.com/office/drawing/2014/main" val="3722919879"/>
                  </a:ext>
                </a:extLst>
              </a:tr>
              <a:tr h="855702">
                <a:tc>
                  <a:txBody>
                    <a:bodyPr/>
                    <a:lstStyle/>
                    <a:p>
                      <a:pPr algn="ctr"/>
                      <a:r>
                        <a:rPr lang="en-US" sz="1100">
                          <a:effectLst/>
                        </a:rPr>
                        <a:t>2015-04-27</a:t>
                      </a:r>
                    </a:p>
                  </a:txBody>
                  <a:tcPr marL="36413" marR="36413" marT="18206" marB="18206" anchor="ctr"/>
                </a:tc>
                <a:tc>
                  <a:txBody>
                    <a:bodyPr/>
                    <a:lstStyle/>
                    <a:p>
                      <a:pPr algn="ctr"/>
                      <a:r>
                        <a:rPr lang="en-US" sz="1100">
                          <a:effectLst/>
                        </a:rPr>
                        <a:t>23:03:00</a:t>
                      </a:r>
                    </a:p>
                  </a:txBody>
                  <a:tcPr marL="36413" marR="36413" marT="18206" marB="18206" anchor="ctr"/>
                </a:tc>
                <a:tc>
                  <a:txBody>
                    <a:bodyPr/>
                    <a:lstStyle/>
                    <a:p>
                      <a:pPr algn="ctr"/>
                      <a:r>
                        <a:rPr lang="en-US" sz="1100">
                          <a:effectLst/>
                        </a:rPr>
                        <a:t>F9 v1.1 B1016</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Turkmen 52 / MonacoSAT</a:t>
                      </a:r>
                    </a:p>
                  </a:txBody>
                  <a:tcPr marL="36413" marR="36413" marT="18206" marB="18206" anchor="ctr"/>
                </a:tc>
                <a:tc>
                  <a:txBody>
                    <a:bodyPr/>
                    <a:lstStyle/>
                    <a:p>
                      <a:pPr algn="ctr"/>
                      <a:r>
                        <a:rPr lang="en-US" sz="1100">
                          <a:effectLst/>
                        </a:rPr>
                        <a:t>4707</a:t>
                      </a:r>
                    </a:p>
                  </a:txBody>
                  <a:tcPr marL="36413" marR="36413" marT="18206" marB="18206" anchor="ctr"/>
                </a:tc>
                <a:tc>
                  <a:txBody>
                    <a:bodyPr/>
                    <a:lstStyle/>
                    <a:p>
                      <a:pPr algn="ctr"/>
                      <a:r>
                        <a:rPr lang="en-US" sz="1100">
                          <a:effectLst/>
                        </a:rPr>
                        <a:t>GTO</a:t>
                      </a:r>
                    </a:p>
                  </a:txBody>
                  <a:tcPr marL="36413" marR="36413" marT="18206" marB="18206" anchor="ctr"/>
                </a:tc>
                <a:tc>
                  <a:txBody>
                    <a:bodyPr/>
                    <a:lstStyle/>
                    <a:p>
                      <a:pPr algn="ctr"/>
                      <a:r>
                        <a:rPr lang="en-US" sz="1100">
                          <a:effectLst/>
                        </a:rPr>
                        <a:t>Turkmenistan National Space Agency</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No attempt</a:t>
                      </a:r>
                    </a:p>
                  </a:txBody>
                  <a:tcPr marL="36413" marR="36413" marT="18206" marB="18206" anchor="ctr"/>
                </a:tc>
                <a:extLst>
                  <a:ext uri="{0D108BD9-81ED-4DB2-BD59-A6C34878D82A}">
                    <a16:rowId xmlns:a16="http://schemas.microsoft.com/office/drawing/2014/main" val="947741278"/>
                  </a:ext>
                </a:extLst>
              </a:tr>
              <a:tr h="527987">
                <a:tc>
                  <a:txBody>
                    <a:bodyPr/>
                    <a:lstStyle/>
                    <a:p>
                      <a:pPr algn="ctr"/>
                      <a:r>
                        <a:rPr lang="en-US" sz="1100">
                          <a:effectLst/>
                        </a:rPr>
                        <a:t>2015-04-14</a:t>
                      </a:r>
                    </a:p>
                  </a:txBody>
                  <a:tcPr marL="36413" marR="36413" marT="18206" marB="18206" anchor="ctr"/>
                </a:tc>
                <a:tc>
                  <a:txBody>
                    <a:bodyPr/>
                    <a:lstStyle/>
                    <a:p>
                      <a:pPr algn="ctr"/>
                      <a:r>
                        <a:rPr lang="en-US" sz="1100">
                          <a:effectLst/>
                        </a:rPr>
                        <a:t>20:10:00</a:t>
                      </a:r>
                    </a:p>
                  </a:txBody>
                  <a:tcPr marL="36413" marR="36413" marT="18206" marB="18206" anchor="ctr"/>
                </a:tc>
                <a:tc>
                  <a:txBody>
                    <a:bodyPr/>
                    <a:lstStyle/>
                    <a:p>
                      <a:pPr algn="ctr"/>
                      <a:r>
                        <a:rPr lang="en-US" sz="1100">
                          <a:effectLst/>
                        </a:rPr>
                        <a:t>F9 v1.1 B1015</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CRS-6</a:t>
                      </a:r>
                    </a:p>
                  </a:txBody>
                  <a:tcPr marL="36413" marR="36413" marT="18206" marB="18206" anchor="ctr"/>
                </a:tc>
                <a:tc>
                  <a:txBody>
                    <a:bodyPr/>
                    <a:lstStyle/>
                    <a:p>
                      <a:pPr algn="ctr"/>
                      <a:r>
                        <a:rPr lang="en-US" sz="1100">
                          <a:effectLst/>
                        </a:rPr>
                        <a:t>1898</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Failure (drone ship)</a:t>
                      </a:r>
                    </a:p>
                  </a:txBody>
                  <a:tcPr marL="36413" marR="36413" marT="18206" marB="18206" anchor="ctr"/>
                </a:tc>
                <a:extLst>
                  <a:ext uri="{0D108BD9-81ED-4DB2-BD59-A6C34878D82A}">
                    <a16:rowId xmlns:a16="http://schemas.microsoft.com/office/drawing/2014/main" val="579658141"/>
                  </a:ext>
                </a:extLst>
              </a:tr>
              <a:tr h="691845">
                <a:tc>
                  <a:txBody>
                    <a:bodyPr/>
                    <a:lstStyle/>
                    <a:p>
                      <a:pPr algn="ctr"/>
                      <a:r>
                        <a:rPr lang="en-US" sz="1100">
                          <a:effectLst/>
                        </a:rPr>
                        <a:t>2015-03-02</a:t>
                      </a:r>
                    </a:p>
                  </a:txBody>
                  <a:tcPr marL="36413" marR="36413" marT="18206" marB="18206" anchor="ctr"/>
                </a:tc>
                <a:tc>
                  <a:txBody>
                    <a:bodyPr/>
                    <a:lstStyle/>
                    <a:p>
                      <a:pPr algn="ctr"/>
                      <a:r>
                        <a:rPr lang="en-US" sz="1100">
                          <a:effectLst/>
                        </a:rPr>
                        <a:t>3:50:00</a:t>
                      </a:r>
                    </a:p>
                  </a:txBody>
                  <a:tcPr marL="36413" marR="36413" marT="18206" marB="18206" anchor="ctr"/>
                </a:tc>
                <a:tc>
                  <a:txBody>
                    <a:bodyPr/>
                    <a:lstStyle/>
                    <a:p>
                      <a:pPr algn="ctr"/>
                      <a:r>
                        <a:rPr lang="en-US" sz="1100">
                          <a:effectLst/>
                        </a:rPr>
                        <a:t>F9 v1.1 B1014</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ABS-3A Eutelsat 115 West B</a:t>
                      </a:r>
                    </a:p>
                  </a:txBody>
                  <a:tcPr marL="36413" marR="36413" marT="18206" marB="18206" anchor="ctr"/>
                </a:tc>
                <a:tc>
                  <a:txBody>
                    <a:bodyPr/>
                    <a:lstStyle/>
                    <a:p>
                      <a:pPr algn="ctr"/>
                      <a:r>
                        <a:rPr lang="en-US" sz="1100">
                          <a:effectLst/>
                        </a:rPr>
                        <a:t>4159</a:t>
                      </a:r>
                    </a:p>
                  </a:txBody>
                  <a:tcPr marL="36413" marR="36413" marT="18206" marB="18206" anchor="ctr"/>
                </a:tc>
                <a:tc>
                  <a:txBody>
                    <a:bodyPr/>
                    <a:lstStyle/>
                    <a:p>
                      <a:pPr algn="ctr"/>
                      <a:r>
                        <a:rPr lang="en-US" sz="1100">
                          <a:effectLst/>
                        </a:rPr>
                        <a:t>GTO</a:t>
                      </a:r>
                    </a:p>
                  </a:txBody>
                  <a:tcPr marL="36413" marR="36413" marT="18206" marB="18206" anchor="ctr"/>
                </a:tc>
                <a:tc>
                  <a:txBody>
                    <a:bodyPr/>
                    <a:lstStyle/>
                    <a:p>
                      <a:pPr algn="ctr"/>
                      <a:r>
                        <a:rPr lang="en-US" sz="1100">
                          <a:effectLst/>
                        </a:rPr>
                        <a:t>ABS Eutelsat</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No attempt</a:t>
                      </a:r>
                    </a:p>
                  </a:txBody>
                  <a:tcPr marL="36413" marR="36413" marT="18206" marB="18206" anchor="ctr"/>
                </a:tc>
                <a:extLst>
                  <a:ext uri="{0D108BD9-81ED-4DB2-BD59-A6C34878D82A}">
                    <a16:rowId xmlns:a16="http://schemas.microsoft.com/office/drawing/2014/main" val="1866164166"/>
                  </a:ext>
                </a:extLst>
              </a:tr>
              <a:tr h="691845">
                <a:tc>
                  <a:txBody>
                    <a:bodyPr/>
                    <a:lstStyle/>
                    <a:p>
                      <a:pPr algn="ctr"/>
                      <a:r>
                        <a:rPr lang="en-US" sz="1100">
                          <a:effectLst/>
                        </a:rPr>
                        <a:t>2015-02-11</a:t>
                      </a:r>
                    </a:p>
                  </a:txBody>
                  <a:tcPr marL="36413" marR="36413" marT="18206" marB="18206" anchor="ctr"/>
                </a:tc>
                <a:tc>
                  <a:txBody>
                    <a:bodyPr/>
                    <a:lstStyle/>
                    <a:p>
                      <a:pPr algn="ctr"/>
                      <a:r>
                        <a:rPr lang="en-US" sz="1100">
                          <a:effectLst/>
                        </a:rPr>
                        <a:t>23:03:00</a:t>
                      </a:r>
                    </a:p>
                  </a:txBody>
                  <a:tcPr marL="36413" marR="36413" marT="18206" marB="18206" anchor="ctr"/>
                </a:tc>
                <a:tc>
                  <a:txBody>
                    <a:bodyPr/>
                    <a:lstStyle/>
                    <a:p>
                      <a:pPr algn="ctr"/>
                      <a:r>
                        <a:rPr lang="en-US" sz="1100">
                          <a:effectLst/>
                        </a:rPr>
                        <a:t>F9 v1.1 B1013</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DSCOVR</a:t>
                      </a:r>
                    </a:p>
                  </a:txBody>
                  <a:tcPr marL="36413" marR="36413" marT="18206" marB="18206" anchor="ctr"/>
                </a:tc>
                <a:tc>
                  <a:txBody>
                    <a:bodyPr/>
                    <a:lstStyle/>
                    <a:p>
                      <a:pPr algn="ctr"/>
                      <a:r>
                        <a:rPr lang="en-US" sz="1100">
                          <a:effectLst/>
                        </a:rPr>
                        <a:t>570</a:t>
                      </a:r>
                    </a:p>
                  </a:txBody>
                  <a:tcPr marL="36413" marR="36413" marT="18206" marB="18206" anchor="ctr"/>
                </a:tc>
                <a:tc>
                  <a:txBody>
                    <a:bodyPr/>
                    <a:lstStyle/>
                    <a:p>
                      <a:pPr algn="ctr"/>
                      <a:r>
                        <a:rPr lang="en-US" sz="1100">
                          <a:effectLst/>
                        </a:rPr>
                        <a:t>HEO</a:t>
                      </a:r>
                    </a:p>
                  </a:txBody>
                  <a:tcPr marL="36413" marR="36413" marT="18206" marB="18206" anchor="ctr"/>
                </a:tc>
                <a:tc>
                  <a:txBody>
                    <a:bodyPr/>
                    <a:lstStyle/>
                    <a:p>
                      <a:pPr algn="ctr"/>
                      <a:r>
                        <a:rPr lang="en-US" sz="1100">
                          <a:effectLst/>
                        </a:rPr>
                        <a:t>U.S. Air Force NASA NOAA</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a:effectLst/>
                        </a:rPr>
                        <a:t>Controlled (ocean)</a:t>
                      </a:r>
                    </a:p>
                  </a:txBody>
                  <a:tcPr marL="36413" marR="36413" marT="18206" marB="18206" anchor="ctr"/>
                </a:tc>
                <a:extLst>
                  <a:ext uri="{0D108BD9-81ED-4DB2-BD59-A6C34878D82A}">
                    <a16:rowId xmlns:a16="http://schemas.microsoft.com/office/drawing/2014/main" val="1669224821"/>
                  </a:ext>
                </a:extLst>
              </a:tr>
              <a:tr h="527987">
                <a:tc>
                  <a:txBody>
                    <a:bodyPr/>
                    <a:lstStyle/>
                    <a:p>
                      <a:pPr algn="ctr"/>
                      <a:r>
                        <a:rPr lang="en-US" sz="1100">
                          <a:effectLst/>
                        </a:rPr>
                        <a:t>2015-01-10</a:t>
                      </a:r>
                    </a:p>
                  </a:txBody>
                  <a:tcPr marL="36413" marR="36413" marT="18206" marB="18206" anchor="ctr"/>
                </a:tc>
                <a:tc>
                  <a:txBody>
                    <a:bodyPr/>
                    <a:lstStyle/>
                    <a:p>
                      <a:pPr algn="ctr"/>
                      <a:r>
                        <a:rPr lang="en-US" sz="1100">
                          <a:effectLst/>
                        </a:rPr>
                        <a:t>9:47:00</a:t>
                      </a:r>
                    </a:p>
                  </a:txBody>
                  <a:tcPr marL="36413" marR="36413" marT="18206" marB="18206" anchor="ctr"/>
                </a:tc>
                <a:tc>
                  <a:txBody>
                    <a:bodyPr/>
                    <a:lstStyle/>
                    <a:p>
                      <a:pPr algn="ctr"/>
                      <a:r>
                        <a:rPr lang="en-US" sz="1100">
                          <a:effectLst/>
                        </a:rPr>
                        <a:t>F9 v1.1 B1012</a:t>
                      </a:r>
                    </a:p>
                  </a:txBody>
                  <a:tcPr marL="36413" marR="36413" marT="18206" marB="18206" anchor="ctr"/>
                </a:tc>
                <a:tc>
                  <a:txBody>
                    <a:bodyPr/>
                    <a:lstStyle/>
                    <a:p>
                      <a:pPr algn="ctr"/>
                      <a:r>
                        <a:rPr lang="en-US" sz="1100">
                          <a:effectLst/>
                        </a:rPr>
                        <a:t>CCAFS LC-40</a:t>
                      </a:r>
                    </a:p>
                  </a:txBody>
                  <a:tcPr marL="36413" marR="36413" marT="18206" marB="18206" anchor="ctr"/>
                </a:tc>
                <a:tc>
                  <a:txBody>
                    <a:bodyPr/>
                    <a:lstStyle/>
                    <a:p>
                      <a:pPr algn="ctr"/>
                      <a:r>
                        <a:rPr lang="en-US" sz="1100">
                          <a:effectLst/>
                        </a:rPr>
                        <a:t>SpaceX CRS-5</a:t>
                      </a:r>
                    </a:p>
                  </a:txBody>
                  <a:tcPr marL="36413" marR="36413" marT="18206" marB="18206" anchor="ctr"/>
                </a:tc>
                <a:tc>
                  <a:txBody>
                    <a:bodyPr/>
                    <a:lstStyle/>
                    <a:p>
                      <a:pPr algn="ctr"/>
                      <a:r>
                        <a:rPr lang="en-US" sz="1100">
                          <a:effectLst/>
                        </a:rPr>
                        <a:t>2395</a:t>
                      </a:r>
                    </a:p>
                  </a:txBody>
                  <a:tcPr marL="36413" marR="36413" marT="18206" marB="18206" anchor="ctr"/>
                </a:tc>
                <a:tc>
                  <a:txBody>
                    <a:bodyPr/>
                    <a:lstStyle/>
                    <a:p>
                      <a:pPr algn="ctr"/>
                      <a:r>
                        <a:rPr lang="en-US" sz="1100">
                          <a:effectLst/>
                        </a:rPr>
                        <a:t>LEO (ISS)</a:t>
                      </a:r>
                    </a:p>
                  </a:txBody>
                  <a:tcPr marL="36413" marR="36413" marT="18206" marB="18206" anchor="ctr"/>
                </a:tc>
                <a:tc>
                  <a:txBody>
                    <a:bodyPr/>
                    <a:lstStyle/>
                    <a:p>
                      <a:pPr algn="ctr"/>
                      <a:r>
                        <a:rPr lang="en-US" sz="1100">
                          <a:effectLst/>
                        </a:rPr>
                        <a:t>NASA (CRS)</a:t>
                      </a:r>
                    </a:p>
                  </a:txBody>
                  <a:tcPr marL="36413" marR="36413" marT="18206" marB="18206" anchor="ctr"/>
                </a:tc>
                <a:tc>
                  <a:txBody>
                    <a:bodyPr/>
                    <a:lstStyle/>
                    <a:p>
                      <a:pPr algn="ctr"/>
                      <a:r>
                        <a:rPr lang="en-US" sz="1100">
                          <a:effectLst/>
                        </a:rPr>
                        <a:t>Success</a:t>
                      </a:r>
                    </a:p>
                  </a:txBody>
                  <a:tcPr marL="36413" marR="36413" marT="18206" marB="18206" anchor="ctr"/>
                </a:tc>
                <a:tc>
                  <a:txBody>
                    <a:bodyPr/>
                    <a:lstStyle/>
                    <a:p>
                      <a:pPr algn="ctr"/>
                      <a:r>
                        <a:rPr lang="en-US" sz="1100" dirty="0">
                          <a:effectLst/>
                        </a:rPr>
                        <a:t>Failure (drone ship)</a:t>
                      </a:r>
                    </a:p>
                  </a:txBody>
                  <a:tcPr marL="36413" marR="36413" marT="18206" marB="18206" anchor="ctr"/>
                </a:tc>
                <a:extLst>
                  <a:ext uri="{0D108BD9-81ED-4DB2-BD59-A6C34878D82A}">
                    <a16:rowId xmlns:a16="http://schemas.microsoft.com/office/drawing/2014/main" val="198153847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a:t>
            </a:r>
            <a:r>
              <a:rPr lang="en-US" dirty="0" err="1"/>
              <a:t>sql</a:t>
            </a:r>
            <a:r>
              <a:rPr lang="en-US" dirty="0"/>
              <a:t> SELECT </a:t>
            </a:r>
            <a:r>
              <a:rPr lang="en-US" dirty="0" err="1"/>
              <a:t>Landing_Outcome</a:t>
            </a:r>
            <a:r>
              <a:rPr lang="en-US" dirty="0"/>
              <a:t>, COUNT(*) AS Count FROM SPACEXTABLE WHERE Date BETWEEN '2010-06-04' AND '2017-03-20' GROUP BY </a:t>
            </a:r>
            <a:r>
              <a:rPr lang="en-US" dirty="0" err="1"/>
              <a:t>Landing_Outcome</a:t>
            </a:r>
            <a:r>
              <a:rPr lang="en-US" dirty="0"/>
              <a:t> ORDER BY Count DESC;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a 1">
            <a:extLst>
              <a:ext uri="{FF2B5EF4-FFF2-40B4-BE49-F238E27FC236}">
                <a16:creationId xmlns:a16="http://schemas.microsoft.com/office/drawing/2014/main" id="{6AC550E3-54B6-495E-B949-6F131CB5FE3C}"/>
              </a:ext>
            </a:extLst>
          </p:cNvPr>
          <p:cNvGraphicFramePr>
            <a:graphicFrameLocks noGrp="1"/>
          </p:cNvGraphicFramePr>
          <p:nvPr>
            <p:extLst>
              <p:ext uri="{D42A27DB-BD31-4B8C-83A1-F6EECF244321}">
                <p14:modId xmlns:p14="http://schemas.microsoft.com/office/powerpoint/2010/main" val="3687493218"/>
              </p:ext>
            </p:extLst>
          </p:nvPr>
        </p:nvGraphicFramePr>
        <p:xfrm>
          <a:off x="770011" y="3429000"/>
          <a:ext cx="10515600" cy="3017520"/>
        </p:xfrm>
        <a:graphic>
          <a:graphicData uri="http://schemas.openxmlformats.org/drawingml/2006/table">
            <a:tbl>
              <a:tblPr firstRow="1">
                <a:tableStyleId>{7DF18680-E054-41AD-8BC1-D1AEF772440D}</a:tableStyleId>
              </a:tblPr>
              <a:tblGrid>
                <a:gridCol w="5257800">
                  <a:extLst>
                    <a:ext uri="{9D8B030D-6E8A-4147-A177-3AD203B41FA5}">
                      <a16:colId xmlns:a16="http://schemas.microsoft.com/office/drawing/2014/main" val="345668424"/>
                    </a:ext>
                  </a:extLst>
                </a:gridCol>
                <a:gridCol w="5257800">
                  <a:extLst>
                    <a:ext uri="{9D8B030D-6E8A-4147-A177-3AD203B41FA5}">
                      <a16:colId xmlns:a16="http://schemas.microsoft.com/office/drawing/2014/main" val="2644592653"/>
                    </a:ext>
                  </a:extLst>
                </a:gridCol>
              </a:tblGrid>
              <a:tr h="0">
                <a:tc>
                  <a:txBody>
                    <a:bodyPr/>
                    <a:lstStyle/>
                    <a:p>
                      <a:pPr algn="ctr" fontAlgn="ctr"/>
                      <a:r>
                        <a:rPr lang="en-US">
                          <a:effectLst/>
                        </a:rPr>
                        <a:t>Landing_Outcome</a:t>
                      </a:r>
                    </a:p>
                  </a:txBody>
                  <a:tcPr marL="60960" marR="60960" marT="30480" marB="30480" anchor="ctr"/>
                </a:tc>
                <a:tc>
                  <a:txBody>
                    <a:bodyPr/>
                    <a:lstStyle/>
                    <a:p>
                      <a:pPr algn="ctr" fontAlgn="ctr"/>
                      <a:r>
                        <a:rPr lang="en-US">
                          <a:effectLst/>
                        </a:rPr>
                        <a:t>Count</a:t>
                      </a:r>
                    </a:p>
                  </a:txBody>
                  <a:tcPr marL="60960" marR="60960" marT="30480" marB="30480" anchor="ctr"/>
                </a:tc>
                <a:extLst>
                  <a:ext uri="{0D108BD9-81ED-4DB2-BD59-A6C34878D82A}">
                    <a16:rowId xmlns:a16="http://schemas.microsoft.com/office/drawing/2014/main" val="2213240107"/>
                  </a:ext>
                </a:extLst>
              </a:tr>
              <a:tr h="0">
                <a:tc>
                  <a:txBody>
                    <a:bodyPr/>
                    <a:lstStyle/>
                    <a:p>
                      <a:pPr algn="ctr"/>
                      <a:r>
                        <a:rPr lang="en-US">
                          <a:effectLst/>
                        </a:rPr>
                        <a:t>No attempt</a:t>
                      </a:r>
                    </a:p>
                  </a:txBody>
                  <a:tcPr marL="60960" marR="60960" marT="30480" marB="30480" anchor="ctr"/>
                </a:tc>
                <a:tc>
                  <a:txBody>
                    <a:bodyPr/>
                    <a:lstStyle/>
                    <a:p>
                      <a:pPr algn="ctr"/>
                      <a:r>
                        <a:rPr lang="en-US">
                          <a:effectLst/>
                        </a:rPr>
                        <a:t>10</a:t>
                      </a:r>
                    </a:p>
                  </a:txBody>
                  <a:tcPr marL="60960" marR="60960" marT="30480" marB="30480" anchor="ctr"/>
                </a:tc>
                <a:extLst>
                  <a:ext uri="{0D108BD9-81ED-4DB2-BD59-A6C34878D82A}">
                    <a16:rowId xmlns:a16="http://schemas.microsoft.com/office/drawing/2014/main" val="1121375295"/>
                  </a:ext>
                </a:extLst>
              </a:tr>
              <a:tr h="0">
                <a:tc>
                  <a:txBody>
                    <a:bodyPr/>
                    <a:lstStyle/>
                    <a:p>
                      <a:pPr algn="ctr"/>
                      <a:r>
                        <a:rPr lang="en-US">
                          <a:effectLst/>
                        </a:rPr>
                        <a:t>Success (drone ship)</a:t>
                      </a:r>
                    </a:p>
                  </a:txBody>
                  <a:tcPr marL="60960" marR="60960" marT="30480" marB="30480" anchor="ctr"/>
                </a:tc>
                <a:tc>
                  <a:txBody>
                    <a:bodyPr/>
                    <a:lstStyle/>
                    <a:p>
                      <a:pPr algn="ctr"/>
                      <a:r>
                        <a:rPr lang="en-US">
                          <a:effectLst/>
                        </a:rPr>
                        <a:t>5</a:t>
                      </a:r>
                    </a:p>
                  </a:txBody>
                  <a:tcPr marL="60960" marR="60960" marT="30480" marB="30480" anchor="ctr"/>
                </a:tc>
                <a:extLst>
                  <a:ext uri="{0D108BD9-81ED-4DB2-BD59-A6C34878D82A}">
                    <a16:rowId xmlns:a16="http://schemas.microsoft.com/office/drawing/2014/main" val="3952345673"/>
                  </a:ext>
                </a:extLst>
              </a:tr>
              <a:tr h="0">
                <a:tc>
                  <a:txBody>
                    <a:bodyPr/>
                    <a:lstStyle/>
                    <a:p>
                      <a:pPr algn="ctr"/>
                      <a:r>
                        <a:rPr lang="en-US">
                          <a:effectLst/>
                        </a:rPr>
                        <a:t>Failure (drone ship)</a:t>
                      </a:r>
                    </a:p>
                  </a:txBody>
                  <a:tcPr marL="60960" marR="60960" marT="30480" marB="30480" anchor="ctr"/>
                </a:tc>
                <a:tc>
                  <a:txBody>
                    <a:bodyPr/>
                    <a:lstStyle/>
                    <a:p>
                      <a:pPr algn="ctr"/>
                      <a:r>
                        <a:rPr lang="en-US">
                          <a:effectLst/>
                        </a:rPr>
                        <a:t>5</a:t>
                      </a:r>
                    </a:p>
                  </a:txBody>
                  <a:tcPr marL="60960" marR="60960" marT="30480" marB="30480" anchor="ctr"/>
                </a:tc>
                <a:extLst>
                  <a:ext uri="{0D108BD9-81ED-4DB2-BD59-A6C34878D82A}">
                    <a16:rowId xmlns:a16="http://schemas.microsoft.com/office/drawing/2014/main" val="4196852320"/>
                  </a:ext>
                </a:extLst>
              </a:tr>
              <a:tr h="0">
                <a:tc>
                  <a:txBody>
                    <a:bodyPr/>
                    <a:lstStyle/>
                    <a:p>
                      <a:pPr algn="ctr"/>
                      <a:r>
                        <a:rPr lang="en-US">
                          <a:effectLst/>
                        </a:rPr>
                        <a:t>Success (ground pad)</a:t>
                      </a:r>
                    </a:p>
                  </a:txBody>
                  <a:tcPr marL="60960" marR="60960" marT="30480" marB="30480" anchor="ctr"/>
                </a:tc>
                <a:tc>
                  <a:txBody>
                    <a:bodyPr/>
                    <a:lstStyle/>
                    <a:p>
                      <a:pPr algn="ctr"/>
                      <a:r>
                        <a:rPr lang="en-US">
                          <a:effectLst/>
                        </a:rPr>
                        <a:t>3</a:t>
                      </a:r>
                    </a:p>
                  </a:txBody>
                  <a:tcPr marL="60960" marR="60960" marT="30480" marB="30480" anchor="ctr"/>
                </a:tc>
                <a:extLst>
                  <a:ext uri="{0D108BD9-81ED-4DB2-BD59-A6C34878D82A}">
                    <a16:rowId xmlns:a16="http://schemas.microsoft.com/office/drawing/2014/main" val="3402380268"/>
                  </a:ext>
                </a:extLst>
              </a:tr>
              <a:tr h="0">
                <a:tc>
                  <a:txBody>
                    <a:bodyPr/>
                    <a:lstStyle/>
                    <a:p>
                      <a:pPr algn="ctr"/>
                      <a:r>
                        <a:rPr lang="en-US">
                          <a:effectLst/>
                        </a:rPr>
                        <a:t>Controlled (ocean)</a:t>
                      </a:r>
                    </a:p>
                  </a:txBody>
                  <a:tcPr marL="60960" marR="60960" marT="30480" marB="30480" anchor="ctr"/>
                </a:tc>
                <a:tc>
                  <a:txBody>
                    <a:bodyPr/>
                    <a:lstStyle/>
                    <a:p>
                      <a:pPr algn="ctr"/>
                      <a:r>
                        <a:rPr lang="en-US">
                          <a:effectLst/>
                        </a:rPr>
                        <a:t>3</a:t>
                      </a:r>
                    </a:p>
                  </a:txBody>
                  <a:tcPr marL="60960" marR="60960" marT="30480" marB="30480" anchor="ctr"/>
                </a:tc>
                <a:extLst>
                  <a:ext uri="{0D108BD9-81ED-4DB2-BD59-A6C34878D82A}">
                    <a16:rowId xmlns:a16="http://schemas.microsoft.com/office/drawing/2014/main" val="1451586057"/>
                  </a:ext>
                </a:extLst>
              </a:tr>
              <a:tr h="0">
                <a:tc>
                  <a:txBody>
                    <a:bodyPr/>
                    <a:lstStyle/>
                    <a:p>
                      <a:pPr algn="ctr"/>
                      <a:r>
                        <a:rPr lang="en-US">
                          <a:effectLst/>
                        </a:rPr>
                        <a:t>Uncontrolled (ocean)</a:t>
                      </a:r>
                    </a:p>
                  </a:txBody>
                  <a:tcPr marL="60960" marR="60960" marT="30480" marB="30480" anchor="ctr"/>
                </a:tc>
                <a:tc>
                  <a:txBody>
                    <a:bodyPr/>
                    <a:lstStyle/>
                    <a:p>
                      <a:pPr algn="ctr"/>
                      <a:r>
                        <a:rPr lang="en-US">
                          <a:effectLst/>
                        </a:rPr>
                        <a:t>2</a:t>
                      </a:r>
                    </a:p>
                  </a:txBody>
                  <a:tcPr marL="60960" marR="60960" marT="30480" marB="30480" anchor="ctr"/>
                </a:tc>
                <a:extLst>
                  <a:ext uri="{0D108BD9-81ED-4DB2-BD59-A6C34878D82A}">
                    <a16:rowId xmlns:a16="http://schemas.microsoft.com/office/drawing/2014/main" val="134844749"/>
                  </a:ext>
                </a:extLst>
              </a:tr>
              <a:tr h="0">
                <a:tc>
                  <a:txBody>
                    <a:bodyPr/>
                    <a:lstStyle/>
                    <a:p>
                      <a:pPr algn="ctr"/>
                      <a:r>
                        <a:rPr lang="en-US">
                          <a:effectLst/>
                        </a:rPr>
                        <a:t>Failure (parachute)</a:t>
                      </a:r>
                    </a:p>
                  </a:txBody>
                  <a:tcPr marL="60960" marR="60960" marT="30480" marB="30480" anchor="ctr"/>
                </a:tc>
                <a:tc>
                  <a:txBody>
                    <a:bodyPr/>
                    <a:lstStyle/>
                    <a:p>
                      <a:pPr algn="ctr"/>
                      <a:r>
                        <a:rPr lang="en-US">
                          <a:effectLst/>
                        </a:rPr>
                        <a:t>2</a:t>
                      </a:r>
                    </a:p>
                  </a:txBody>
                  <a:tcPr marL="60960" marR="60960" marT="30480" marB="30480" anchor="ctr"/>
                </a:tc>
                <a:extLst>
                  <a:ext uri="{0D108BD9-81ED-4DB2-BD59-A6C34878D82A}">
                    <a16:rowId xmlns:a16="http://schemas.microsoft.com/office/drawing/2014/main" val="1890771194"/>
                  </a:ext>
                </a:extLst>
              </a:tr>
              <a:tr h="0">
                <a:tc>
                  <a:txBody>
                    <a:bodyPr/>
                    <a:lstStyle/>
                    <a:p>
                      <a:pPr algn="ctr"/>
                      <a:r>
                        <a:rPr lang="en-US">
                          <a:effectLst/>
                        </a:rPr>
                        <a:t>Precluded (drone ship)</a:t>
                      </a:r>
                    </a:p>
                  </a:txBody>
                  <a:tcPr marL="60960" marR="60960" marT="30480" marB="30480" anchor="ctr"/>
                </a:tc>
                <a:tc>
                  <a:txBody>
                    <a:bodyPr/>
                    <a:lstStyle/>
                    <a:p>
                      <a:pPr algn="ctr"/>
                      <a:r>
                        <a:rPr lang="en-US" dirty="0">
                          <a:effectLst/>
                        </a:rPr>
                        <a:t>1</a:t>
                      </a:r>
                    </a:p>
                  </a:txBody>
                  <a:tcPr marL="60960" marR="60960" marT="30480" marB="30480" anchor="ctr"/>
                </a:tc>
                <a:extLst>
                  <a:ext uri="{0D108BD9-81ED-4DB2-BD59-A6C34878D82A}">
                    <a16:rowId xmlns:a16="http://schemas.microsoft.com/office/drawing/2014/main" val="63797995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6722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map</a:t>
            </a:r>
          </a:p>
        </p:txBody>
      </p:sp>
      <p:pic>
        <p:nvPicPr>
          <p:cNvPr id="4" name="Imagen 3">
            <a:extLst>
              <a:ext uri="{FF2B5EF4-FFF2-40B4-BE49-F238E27FC236}">
                <a16:creationId xmlns:a16="http://schemas.microsoft.com/office/drawing/2014/main" id="{88F96163-CDD0-47A0-AC40-6798DA196914}"/>
              </a:ext>
            </a:extLst>
          </p:cNvPr>
          <p:cNvPicPr>
            <a:picLocks noChangeAspect="1"/>
          </p:cNvPicPr>
          <p:nvPr/>
        </p:nvPicPr>
        <p:blipFill>
          <a:blip r:embed="rId3"/>
          <a:stretch>
            <a:fillRect/>
          </a:stretch>
        </p:blipFill>
        <p:spPr>
          <a:xfrm>
            <a:off x="906389" y="1438645"/>
            <a:ext cx="5214206" cy="2551464"/>
          </a:xfrm>
          <a:prstGeom prst="rect">
            <a:avLst/>
          </a:prstGeom>
        </p:spPr>
      </p:pic>
      <p:pic>
        <p:nvPicPr>
          <p:cNvPr id="6" name="Imagen 5">
            <a:extLst>
              <a:ext uri="{FF2B5EF4-FFF2-40B4-BE49-F238E27FC236}">
                <a16:creationId xmlns:a16="http://schemas.microsoft.com/office/drawing/2014/main" id="{6F123556-32CC-49B7-B0F6-8469D5C39CCB}"/>
              </a:ext>
            </a:extLst>
          </p:cNvPr>
          <p:cNvPicPr>
            <a:picLocks noChangeAspect="1"/>
          </p:cNvPicPr>
          <p:nvPr/>
        </p:nvPicPr>
        <p:blipFill>
          <a:blip r:embed="rId4"/>
          <a:stretch>
            <a:fillRect/>
          </a:stretch>
        </p:blipFill>
        <p:spPr>
          <a:xfrm>
            <a:off x="1471309" y="4076113"/>
            <a:ext cx="2587958" cy="2686484"/>
          </a:xfrm>
          <a:prstGeom prst="rect">
            <a:avLst/>
          </a:prstGeom>
        </p:spPr>
      </p:pic>
      <p:graphicFrame>
        <p:nvGraphicFramePr>
          <p:cNvPr id="7" name="Tabla 6">
            <a:extLst>
              <a:ext uri="{FF2B5EF4-FFF2-40B4-BE49-F238E27FC236}">
                <a16:creationId xmlns:a16="http://schemas.microsoft.com/office/drawing/2014/main" id="{D598E80A-3E4E-4313-9215-867AA11A1DE5}"/>
              </a:ext>
            </a:extLst>
          </p:cNvPr>
          <p:cNvGraphicFramePr>
            <a:graphicFrameLocks noGrp="1"/>
          </p:cNvGraphicFramePr>
          <p:nvPr>
            <p:extLst>
              <p:ext uri="{D42A27DB-BD31-4B8C-83A1-F6EECF244321}">
                <p14:modId xmlns:p14="http://schemas.microsoft.com/office/powerpoint/2010/main" val="1756212376"/>
              </p:ext>
            </p:extLst>
          </p:nvPr>
        </p:nvGraphicFramePr>
        <p:xfrm>
          <a:off x="6661308" y="2792533"/>
          <a:ext cx="5214204" cy="2651760"/>
        </p:xfrm>
        <a:graphic>
          <a:graphicData uri="http://schemas.openxmlformats.org/drawingml/2006/table">
            <a:tbl>
              <a:tblPr firstRow="1">
                <a:tableStyleId>{69012ECD-51FC-41F1-AA8D-1B2483CD663E}</a:tableStyleId>
              </a:tblPr>
              <a:tblGrid>
                <a:gridCol w="1303551">
                  <a:extLst>
                    <a:ext uri="{9D8B030D-6E8A-4147-A177-3AD203B41FA5}">
                      <a16:colId xmlns:a16="http://schemas.microsoft.com/office/drawing/2014/main" val="2716194810"/>
                    </a:ext>
                  </a:extLst>
                </a:gridCol>
                <a:gridCol w="1303551">
                  <a:extLst>
                    <a:ext uri="{9D8B030D-6E8A-4147-A177-3AD203B41FA5}">
                      <a16:colId xmlns:a16="http://schemas.microsoft.com/office/drawing/2014/main" val="609895407"/>
                    </a:ext>
                  </a:extLst>
                </a:gridCol>
                <a:gridCol w="1303551">
                  <a:extLst>
                    <a:ext uri="{9D8B030D-6E8A-4147-A177-3AD203B41FA5}">
                      <a16:colId xmlns:a16="http://schemas.microsoft.com/office/drawing/2014/main" val="2169502334"/>
                    </a:ext>
                  </a:extLst>
                </a:gridCol>
                <a:gridCol w="1303551">
                  <a:extLst>
                    <a:ext uri="{9D8B030D-6E8A-4147-A177-3AD203B41FA5}">
                      <a16:colId xmlns:a16="http://schemas.microsoft.com/office/drawing/2014/main" val="1136685478"/>
                    </a:ext>
                  </a:extLst>
                </a:gridCol>
              </a:tblGrid>
              <a:tr h="0">
                <a:tc>
                  <a:txBody>
                    <a:bodyPr/>
                    <a:lstStyle/>
                    <a:p>
                      <a:pPr algn="ctr" fontAlgn="ctr"/>
                      <a:r>
                        <a:rPr lang="es-419" b="1" dirty="0" err="1">
                          <a:effectLst/>
                        </a:rPr>
                        <a:t>Launch</a:t>
                      </a:r>
                      <a:r>
                        <a:rPr lang="es-419" b="1" dirty="0">
                          <a:effectLst/>
                        </a:rPr>
                        <a:t> </a:t>
                      </a:r>
                      <a:r>
                        <a:rPr lang="es-419" b="1" dirty="0" err="1">
                          <a:effectLst/>
                        </a:rPr>
                        <a:t>Site</a:t>
                      </a:r>
                      <a:endParaRPr lang="en-US" b="1" dirty="0">
                        <a:effectLst/>
                      </a:endParaRPr>
                    </a:p>
                  </a:txBody>
                  <a:tcPr anchor="ctr"/>
                </a:tc>
                <a:tc>
                  <a:txBody>
                    <a:bodyPr/>
                    <a:lstStyle/>
                    <a:p>
                      <a:pPr algn="ctr" fontAlgn="ctr"/>
                      <a:r>
                        <a:rPr lang="en-US" dirty="0">
                          <a:effectLst/>
                        </a:rPr>
                        <a:t>Lat</a:t>
                      </a:r>
                      <a:endParaRPr lang="en-US" b="1" dirty="0">
                        <a:effectLst/>
                      </a:endParaRPr>
                    </a:p>
                  </a:txBody>
                  <a:tcPr anchor="ctr"/>
                </a:tc>
                <a:tc>
                  <a:txBody>
                    <a:bodyPr/>
                    <a:lstStyle/>
                    <a:p>
                      <a:pPr algn="ctr" fontAlgn="ctr"/>
                      <a:r>
                        <a:rPr lang="en-US" dirty="0">
                          <a:effectLst/>
                        </a:rPr>
                        <a:t>Long</a:t>
                      </a:r>
                      <a:endParaRPr lang="en-US" b="1" dirty="0">
                        <a:effectLst/>
                      </a:endParaRPr>
                    </a:p>
                  </a:txBody>
                  <a:tcPr anchor="ctr"/>
                </a:tc>
                <a:tc>
                  <a:txBody>
                    <a:bodyPr/>
                    <a:lstStyle/>
                    <a:p>
                      <a:pPr algn="ctr"/>
                      <a:r>
                        <a:rPr lang="es-419" dirty="0"/>
                        <a:t>Color</a:t>
                      </a:r>
                      <a:endParaRPr lang="en-US" dirty="0"/>
                    </a:p>
                  </a:txBody>
                  <a:tcPr/>
                </a:tc>
                <a:extLst>
                  <a:ext uri="{0D108BD9-81ED-4DB2-BD59-A6C34878D82A}">
                    <a16:rowId xmlns:a16="http://schemas.microsoft.com/office/drawing/2014/main" val="1345239906"/>
                  </a:ext>
                </a:extLst>
              </a:tr>
              <a:tr h="0">
                <a:tc>
                  <a:txBody>
                    <a:bodyPr/>
                    <a:lstStyle/>
                    <a:p>
                      <a:pPr algn="ctr" fontAlgn="ctr"/>
                      <a:r>
                        <a:rPr lang="en-US" dirty="0">
                          <a:effectLst/>
                        </a:rPr>
                        <a:t>CCAFS LC-40</a:t>
                      </a:r>
                    </a:p>
                  </a:txBody>
                  <a:tcPr anchor="ctr"/>
                </a:tc>
                <a:tc>
                  <a:txBody>
                    <a:bodyPr/>
                    <a:lstStyle/>
                    <a:p>
                      <a:pPr algn="ctr" fontAlgn="ctr"/>
                      <a:r>
                        <a:rPr lang="en-US" dirty="0">
                          <a:effectLst/>
                        </a:rPr>
                        <a:t>28.562302</a:t>
                      </a:r>
                    </a:p>
                  </a:txBody>
                  <a:tcPr anchor="ctr"/>
                </a:tc>
                <a:tc>
                  <a:txBody>
                    <a:bodyPr/>
                    <a:lstStyle/>
                    <a:p>
                      <a:pPr algn="ctr" fontAlgn="ctr"/>
                      <a:r>
                        <a:rPr lang="en-US">
                          <a:effectLst/>
                        </a:rPr>
                        <a:t>-80.577356</a:t>
                      </a:r>
                    </a:p>
                  </a:txBody>
                  <a:tcPr anchor="ctr"/>
                </a:tc>
                <a:tc>
                  <a:txBody>
                    <a:bodyPr/>
                    <a:lstStyle/>
                    <a:p>
                      <a:pPr algn="ctr" fontAlgn="ctr"/>
                      <a:r>
                        <a:rPr lang="es-419" dirty="0">
                          <a:effectLst/>
                        </a:rPr>
                        <a:t>Blue</a:t>
                      </a:r>
                      <a:endParaRPr lang="en-US" dirty="0">
                        <a:effectLst/>
                      </a:endParaRPr>
                    </a:p>
                  </a:txBody>
                  <a:tcPr anchor="ctr"/>
                </a:tc>
                <a:extLst>
                  <a:ext uri="{0D108BD9-81ED-4DB2-BD59-A6C34878D82A}">
                    <a16:rowId xmlns:a16="http://schemas.microsoft.com/office/drawing/2014/main" val="1343266849"/>
                  </a:ext>
                </a:extLst>
              </a:tr>
              <a:tr h="0">
                <a:tc>
                  <a:txBody>
                    <a:bodyPr/>
                    <a:lstStyle/>
                    <a:p>
                      <a:pPr algn="ctr" fontAlgn="ctr"/>
                      <a:r>
                        <a:rPr lang="en-US">
                          <a:effectLst/>
                        </a:rPr>
                        <a:t>CCAFS SLC-40</a:t>
                      </a:r>
                    </a:p>
                  </a:txBody>
                  <a:tcPr anchor="ctr"/>
                </a:tc>
                <a:tc>
                  <a:txBody>
                    <a:bodyPr/>
                    <a:lstStyle/>
                    <a:p>
                      <a:pPr algn="ctr" fontAlgn="ctr"/>
                      <a:r>
                        <a:rPr lang="en-US" dirty="0">
                          <a:effectLst/>
                        </a:rPr>
                        <a:t>28.563197</a:t>
                      </a:r>
                    </a:p>
                  </a:txBody>
                  <a:tcPr anchor="ctr"/>
                </a:tc>
                <a:tc>
                  <a:txBody>
                    <a:bodyPr/>
                    <a:lstStyle/>
                    <a:p>
                      <a:pPr algn="ctr" fontAlgn="ctr"/>
                      <a:r>
                        <a:rPr lang="en-US">
                          <a:effectLst/>
                        </a:rPr>
                        <a:t>-80.576820</a:t>
                      </a:r>
                    </a:p>
                  </a:txBody>
                  <a:tcPr anchor="ctr"/>
                </a:tc>
                <a:tc>
                  <a:txBody>
                    <a:bodyPr/>
                    <a:lstStyle/>
                    <a:p>
                      <a:pPr algn="ctr" fontAlgn="ctr"/>
                      <a:r>
                        <a:rPr lang="es-419" dirty="0">
                          <a:effectLst/>
                        </a:rPr>
                        <a:t>Green</a:t>
                      </a:r>
                      <a:endParaRPr lang="en-US" dirty="0">
                        <a:effectLst/>
                      </a:endParaRPr>
                    </a:p>
                  </a:txBody>
                  <a:tcPr anchor="ctr"/>
                </a:tc>
                <a:extLst>
                  <a:ext uri="{0D108BD9-81ED-4DB2-BD59-A6C34878D82A}">
                    <a16:rowId xmlns:a16="http://schemas.microsoft.com/office/drawing/2014/main" val="2363919633"/>
                  </a:ext>
                </a:extLst>
              </a:tr>
              <a:tr h="0">
                <a:tc>
                  <a:txBody>
                    <a:bodyPr/>
                    <a:lstStyle/>
                    <a:p>
                      <a:pPr algn="ctr" fontAlgn="ctr"/>
                      <a:r>
                        <a:rPr lang="en-US">
                          <a:effectLst/>
                        </a:rPr>
                        <a:t>KSC LC-39A</a:t>
                      </a:r>
                    </a:p>
                  </a:txBody>
                  <a:tcPr anchor="ctr"/>
                </a:tc>
                <a:tc>
                  <a:txBody>
                    <a:bodyPr/>
                    <a:lstStyle/>
                    <a:p>
                      <a:pPr algn="ctr" fontAlgn="ctr"/>
                      <a:r>
                        <a:rPr lang="en-US" dirty="0">
                          <a:effectLst/>
                        </a:rPr>
                        <a:t>28.573255</a:t>
                      </a:r>
                    </a:p>
                  </a:txBody>
                  <a:tcPr anchor="ctr"/>
                </a:tc>
                <a:tc>
                  <a:txBody>
                    <a:bodyPr/>
                    <a:lstStyle/>
                    <a:p>
                      <a:pPr algn="ctr" fontAlgn="ctr"/>
                      <a:r>
                        <a:rPr lang="en-US" dirty="0">
                          <a:effectLst/>
                        </a:rPr>
                        <a:t>-80.646895</a:t>
                      </a:r>
                    </a:p>
                  </a:txBody>
                  <a:tcPr anchor="ctr"/>
                </a:tc>
                <a:tc>
                  <a:txBody>
                    <a:bodyPr/>
                    <a:lstStyle/>
                    <a:p>
                      <a:pPr algn="ctr" fontAlgn="ctr"/>
                      <a:r>
                        <a:rPr lang="es-419" dirty="0">
                          <a:effectLst/>
                        </a:rPr>
                        <a:t>Green</a:t>
                      </a:r>
                      <a:endParaRPr lang="en-US" dirty="0">
                        <a:effectLst/>
                      </a:endParaRPr>
                    </a:p>
                  </a:txBody>
                  <a:tcPr anchor="ctr"/>
                </a:tc>
                <a:extLst>
                  <a:ext uri="{0D108BD9-81ED-4DB2-BD59-A6C34878D82A}">
                    <a16:rowId xmlns:a16="http://schemas.microsoft.com/office/drawing/2014/main" val="2768121821"/>
                  </a:ext>
                </a:extLst>
              </a:tr>
              <a:tr h="0">
                <a:tc>
                  <a:txBody>
                    <a:bodyPr/>
                    <a:lstStyle/>
                    <a:p>
                      <a:pPr algn="ctr" fontAlgn="ctr"/>
                      <a:r>
                        <a:rPr lang="en-US" dirty="0">
                          <a:effectLst/>
                        </a:rPr>
                        <a:t>VAFB SLC-4E</a:t>
                      </a:r>
                    </a:p>
                  </a:txBody>
                  <a:tcPr anchor="ctr"/>
                </a:tc>
                <a:tc>
                  <a:txBody>
                    <a:bodyPr/>
                    <a:lstStyle/>
                    <a:p>
                      <a:pPr algn="ctr" fontAlgn="ctr"/>
                      <a:r>
                        <a:rPr lang="en-US">
                          <a:effectLst/>
                        </a:rPr>
                        <a:t>34.632834</a:t>
                      </a:r>
                    </a:p>
                  </a:txBody>
                  <a:tcPr anchor="ctr"/>
                </a:tc>
                <a:tc>
                  <a:txBody>
                    <a:bodyPr/>
                    <a:lstStyle/>
                    <a:p>
                      <a:pPr algn="ctr" fontAlgn="ctr"/>
                      <a:r>
                        <a:rPr lang="en-US" dirty="0">
                          <a:effectLst/>
                        </a:rPr>
                        <a:t>-120.610745</a:t>
                      </a:r>
                    </a:p>
                  </a:txBody>
                  <a:tcPr anchor="ctr"/>
                </a:tc>
                <a:tc>
                  <a:txBody>
                    <a:bodyPr/>
                    <a:lstStyle/>
                    <a:p>
                      <a:pPr algn="ctr" fontAlgn="ctr"/>
                      <a:r>
                        <a:rPr lang="es-419" dirty="0">
                          <a:effectLst/>
                        </a:rPr>
                        <a:t>Red</a:t>
                      </a:r>
                      <a:endParaRPr lang="en-US" dirty="0">
                        <a:effectLst/>
                      </a:endParaRPr>
                    </a:p>
                  </a:txBody>
                  <a:tcPr anchor="ctr"/>
                </a:tc>
                <a:extLst>
                  <a:ext uri="{0D108BD9-81ED-4DB2-BD59-A6C34878D82A}">
                    <a16:rowId xmlns:a16="http://schemas.microsoft.com/office/drawing/2014/main" val="456206297"/>
                  </a:ext>
                </a:extLst>
              </a:tr>
            </a:tbl>
          </a:graphicData>
        </a:graphic>
      </p:graphicFrame>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3409" y="1693718"/>
            <a:ext cx="4390568" cy="4483245"/>
          </a:xfrm>
          <a:prstGeom prst="rect">
            <a:avLst/>
          </a:prstGeom>
        </p:spPr>
        <p:txBody>
          <a:bodyPr lIns="91440" tIns="45720" rIns="91440" bIns="45720" anchor="t">
            <a:normAutofit/>
          </a:bodyPr>
          <a:lstStyle/>
          <a:p>
            <a:r>
              <a:rPr lang="en-US" dirty="0">
                <a:latin typeface="+mj-lt"/>
              </a:rPr>
              <a:t>If a launch was successful `(class=1)`, then we use a green marker and if a launch was failed, we use a red marker `(class=0)`.</a:t>
            </a:r>
          </a:p>
          <a:p>
            <a:r>
              <a:rPr lang="en-US" dirty="0">
                <a:latin typeface="+mj-lt"/>
              </a:rPr>
              <a:t>Highest success rate at KSC LC-39A (76.92%).</a:t>
            </a:r>
          </a:p>
          <a:p>
            <a:r>
              <a:rPr lang="en-US" dirty="0">
                <a:latin typeface="+mj-lt"/>
              </a:rPr>
              <a:t>Lowest success rate at CCAFS LC-40 (26.92%).</a:t>
            </a:r>
            <a:br>
              <a:rPr lang="en-US" dirty="0"/>
            </a:br>
            <a:endParaRPr lang="en-US" dirty="0"/>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records</a:t>
            </a:r>
          </a:p>
        </p:txBody>
      </p:sp>
      <p:pic>
        <p:nvPicPr>
          <p:cNvPr id="4" name="Imagen 3">
            <a:extLst>
              <a:ext uri="{FF2B5EF4-FFF2-40B4-BE49-F238E27FC236}">
                <a16:creationId xmlns:a16="http://schemas.microsoft.com/office/drawing/2014/main" id="{D0B646C6-39EA-4550-87CD-2CA0D35617A8}"/>
              </a:ext>
            </a:extLst>
          </p:cNvPr>
          <p:cNvPicPr>
            <a:picLocks noChangeAspect="1"/>
          </p:cNvPicPr>
          <p:nvPr/>
        </p:nvPicPr>
        <p:blipFill>
          <a:blip r:embed="rId3"/>
          <a:stretch>
            <a:fillRect/>
          </a:stretch>
        </p:blipFill>
        <p:spPr>
          <a:xfrm>
            <a:off x="434257" y="1401790"/>
            <a:ext cx="2484288" cy="2588605"/>
          </a:xfrm>
          <a:prstGeom prst="rect">
            <a:avLst/>
          </a:prstGeom>
        </p:spPr>
      </p:pic>
      <p:pic>
        <p:nvPicPr>
          <p:cNvPr id="7" name="Imagen 6">
            <a:extLst>
              <a:ext uri="{FF2B5EF4-FFF2-40B4-BE49-F238E27FC236}">
                <a16:creationId xmlns:a16="http://schemas.microsoft.com/office/drawing/2014/main" id="{4AE6B2BC-D206-4840-ACA8-11DC29495392}"/>
              </a:ext>
            </a:extLst>
          </p:cNvPr>
          <p:cNvPicPr>
            <a:picLocks noChangeAspect="1"/>
          </p:cNvPicPr>
          <p:nvPr/>
        </p:nvPicPr>
        <p:blipFill>
          <a:blip r:embed="rId4"/>
          <a:stretch>
            <a:fillRect/>
          </a:stretch>
        </p:blipFill>
        <p:spPr>
          <a:xfrm>
            <a:off x="268023" y="4219445"/>
            <a:ext cx="3305303" cy="1910353"/>
          </a:xfrm>
          <a:prstGeom prst="rect">
            <a:avLst/>
          </a:prstGeom>
        </p:spPr>
      </p:pic>
      <p:pic>
        <p:nvPicPr>
          <p:cNvPr id="9" name="Imagen 8">
            <a:extLst>
              <a:ext uri="{FF2B5EF4-FFF2-40B4-BE49-F238E27FC236}">
                <a16:creationId xmlns:a16="http://schemas.microsoft.com/office/drawing/2014/main" id="{1FCF90AD-9974-4160-8D28-72BFF75714CE}"/>
              </a:ext>
            </a:extLst>
          </p:cNvPr>
          <p:cNvPicPr>
            <a:picLocks noChangeAspect="1"/>
          </p:cNvPicPr>
          <p:nvPr/>
        </p:nvPicPr>
        <p:blipFill>
          <a:blip r:embed="rId5"/>
          <a:stretch>
            <a:fillRect/>
          </a:stretch>
        </p:blipFill>
        <p:spPr>
          <a:xfrm>
            <a:off x="3739560" y="3943136"/>
            <a:ext cx="3510394" cy="2082437"/>
          </a:xfrm>
          <a:prstGeom prst="rect">
            <a:avLst/>
          </a:prstGeom>
        </p:spPr>
      </p:pic>
      <p:pic>
        <p:nvPicPr>
          <p:cNvPr id="10" name="Imagen 9">
            <a:extLst>
              <a:ext uri="{FF2B5EF4-FFF2-40B4-BE49-F238E27FC236}">
                <a16:creationId xmlns:a16="http://schemas.microsoft.com/office/drawing/2014/main" id="{9BE17132-8DBB-4063-BB26-C1FA713D0569}"/>
              </a:ext>
            </a:extLst>
          </p:cNvPr>
          <p:cNvPicPr>
            <a:picLocks noChangeAspect="1"/>
          </p:cNvPicPr>
          <p:nvPr/>
        </p:nvPicPr>
        <p:blipFill rotWithShape="1">
          <a:blip r:embed="rId6"/>
          <a:srcRect l="29221" b="10721"/>
          <a:stretch/>
        </p:blipFill>
        <p:spPr>
          <a:xfrm rot="5400000">
            <a:off x="4300989" y="794214"/>
            <a:ext cx="2602297" cy="35790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039861"/>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93617" y="299659"/>
            <a:ext cx="12739255" cy="1591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city and highway to </a:t>
            </a:r>
            <a:r>
              <a:rPr lang="en-US" dirty="0"/>
              <a:t>VAFB SLC-4E</a:t>
            </a:r>
          </a:p>
          <a:p>
            <a:r>
              <a:rPr lang="en-US" dirty="0">
                <a:solidFill>
                  <a:srgbClr val="0B49CB"/>
                </a:solidFill>
                <a:latin typeface="Abadi"/>
              </a:rPr>
              <a:t> </a:t>
            </a:r>
          </a:p>
        </p:txBody>
      </p:sp>
      <p:pic>
        <p:nvPicPr>
          <p:cNvPr id="2" name="Imagen 1">
            <a:extLst>
              <a:ext uri="{FF2B5EF4-FFF2-40B4-BE49-F238E27FC236}">
                <a16:creationId xmlns:a16="http://schemas.microsoft.com/office/drawing/2014/main" id="{9769351B-A760-4B67-A14F-7B32A264A0C7}"/>
              </a:ext>
            </a:extLst>
          </p:cNvPr>
          <p:cNvPicPr>
            <a:picLocks noChangeAspect="1"/>
          </p:cNvPicPr>
          <p:nvPr/>
        </p:nvPicPr>
        <p:blipFill>
          <a:blip r:embed="rId3"/>
          <a:stretch>
            <a:fillRect/>
          </a:stretch>
        </p:blipFill>
        <p:spPr>
          <a:xfrm>
            <a:off x="998179" y="1758543"/>
            <a:ext cx="3067478" cy="4467849"/>
          </a:xfrm>
          <a:prstGeom prst="rect">
            <a:avLst/>
          </a:prstGeom>
        </p:spPr>
      </p:pic>
      <p:pic>
        <p:nvPicPr>
          <p:cNvPr id="4" name="Imagen 3">
            <a:extLst>
              <a:ext uri="{FF2B5EF4-FFF2-40B4-BE49-F238E27FC236}">
                <a16:creationId xmlns:a16="http://schemas.microsoft.com/office/drawing/2014/main" id="{6FA424F0-280F-4DDE-B462-6274B4FF3799}"/>
              </a:ext>
            </a:extLst>
          </p:cNvPr>
          <p:cNvPicPr>
            <a:picLocks noChangeAspect="1"/>
          </p:cNvPicPr>
          <p:nvPr/>
        </p:nvPicPr>
        <p:blipFill>
          <a:blip r:embed="rId4"/>
          <a:stretch>
            <a:fillRect/>
          </a:stretch>
        </p:blipFill>
        <p:spPr>
          <a:xfrm>
            <a:off x="4228059" y="1891145"/>
            <a:ext cx="6605413" cy="38069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Marcador de contenido 3">
            <a:extLst>
              <a:ext uri="{FF2B5EF4-FFF2-40B4-BE49-F238E27FC236}">
                <a16:creationId xmlns:a16="http://schemas.microsoft.com/office/drawing/2014/main" id="{D52C587F-2B0E-44F0-BC4A-FA1D4A757D4F}"/>
              </a:ext>
            </a:extLst>
          </p:cNvPr>
          <p:cNvPicPr>
            <a:picLocks noGrp="1" noChangeAspect="1"/>
          </p:cNvPicPr>
          <p:nvPr>
            <p:ph idx="4294967295"/>
          </p:nvPr>
        </p:nvPicPr>
        <p:blipFill>
          <a:blip r:embed="rId3"/>
          <a:stretch>
            <a:fillRect/>
          </a:stretch>
        </p:blipFill>
        <p:spPr>
          <a:xfrm>
            <a:off x="1012825" y="1821846"/>
            <a:ext cx="9745662" cy="346957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counts for all launch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93210"/>
            <a:ext cx="10373332" cy="47261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2400" b="1" dirty="0">
                <a:solidFill>
                  <a:schemeClr val="tx1"/>
                </a:solidFill>
                <a:effectLst>
                  <a:outerShdw blurRad="38100" dist="38100" dir="2700000" algn="tl">
                    <a:srgbClr val="000000">
                      <a:alpha val="43137"/>
                    </a:srgbClr>
                  </a:outerShdw>
                </a:effectLst>
                <a:latin typeface="Abadi" panose="020B0604020104020204" pitchFamily="34" charset="0"/>
              </a:rPr>
              <a:t>Project background and context</a:t>
            </a:r>
            <a:br>
              <a:rPr lang="en-US" sz="2400" dirty="0">
                <a:solidFill>
                  <a:schemeClr val="tx1"/>
                </a:solidFill>
                <a:latin typeface="Abadi" panose="020B0604020104020204" pitchFamily="34" charset="0"/>
              </a:rPr>
            </a:br>
            <a:r>
              <a:rPr lang="en-US" sz="2400" dirty="0">
                <a:solidFill>
                  <a:schemeClr val="tx1"/>
                </a:solidFill>
                <a:latin typeface="Abadi" panose="020B0604020104020204" pitchFamily="34" charset="0"/>
              </a:rPr>
              <a:t>SpaceX promotes its Falcon 9 rocket launches on its website, with a price tag of 62 million dollars, while other providers charge more than 165 million dollars per launch. A significant portion of the cost savings is due to SpaceX's ability to reuse the first stage. Thus, by predicting whether the first stage will land successfully, we can estimate the launch cost.</a:t>
            </a:r>
          </a:p>
          <a:p>
            <a:pPr marL="0" indent="0" algn="just">
              <a:lnSpc>
                <a:spcPct val="150000"/>
              </a:lnSpc>
              <a:buNone/>
            </a:pPr>
            <a:endParaRPr lang="en-US" sz="2400" dirty="0">
              <a:solidFill>
                <a:schemeClr val="tx1"/>
              </a:solidFill>
              <a:latin typeface="Abadi" panose="020B0604020104020204" pitchFamily="34" charset="0"/>
            </a:endParaRPr>
          </a:p>
          <a:p>
            <a:pPr>
              <a:lnSpc>
                <a:spcPct val="150000"/>
              </a:lnSpc>
            </a:pPr>
            <a:r>
              <a:rPr lang="en-US" sz="2400" b="1" dirty="0">
                <a:solidFill>
                  <a:schemeClr val="tx1"/>
                </a:solidFill>
                <a:effectLst>
                  <a:outerShdw blurRad="38100" dist="38100" dir="2700000" algn="tl">
                    <a:srgbClr val="000000">
                      <a:alpha val="43137"/>
                    </a:srgbClr>
                  </a:outerShdw>
                </a:effectLst>
                <a:latin typeface="Abadi" panose="020B0604020104020204" pitchFamily="34" charset="0"/>
              </a:rPr>
              <a:t>Problems you want to find answers</a:t>
            </a:r>
            <a:br>
              <a:rPr lang="en-US" sz="2400" dirty="0">
                <a:solidFill>
                  <a:schemeClr val="tx1"/>
                </a:solidFill>
                <a:latin typeface="Abadi" panose="020B0604020104020204" pitchFamily="34" charset="0"/>
              </a:rPr>
            </a:br>
            <a:r>
              <a:rPr lang="en-US" sz="2400" dirty="0">
                <a:solidFill>
                  <a:schemeClr val="tx1"/>
                </a:solidFill>
                <a:latin typeface="Abadi" panose="020B0604020104020204" pitchFamily="34" charset="0"/>
              </a:rPr>
              <a:t>In this capstone project, </a:t>
            </a:r>
            <a:r>
              <a:rPr lang="en-US" sz="2400" dirty="0">
                <a:solidFill>
                  <a:schemeClr val="tx1"/>
                </a:solidFill>
                <a:effectLst>
                  <a:outerShdw blurRad="38100" dist="38100" dir="2700000" algn="tl">
                    <a:srgbClr val="000000">
                      <a:alpha val="43137"/>
                    </a:srgbClr>
                  </a:outerShdw>
                </a:effectLst>
                <a:latin typeface="Abadi" panose="020B0604020104020204" pitchFamily="34" charset="0"/>
              </a:rPr>
              <a:t>our goal is to forecast whether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n 3">
            <a:extLst>
              <a:ext uri="{FF2B5EF4-FFF2-40B4-BE49-F238E27FC236}">
                <a16:creationId xmlns:a16="http://schemas.microsoft.com/office/drawing/2014/main" id="{D931A010-324F-41B1-B56D-C411CD02FB40}"/>
              </a:ext>
            </a:extLst>
          </p:cNvPr>
          <p:cNvPicPr>
            <a:picLocks noChangeAspect="1"/>
          </p:cNvPicPr>
          <p:nvPr/>
        </p:nvPicPr>
        <p:blipFill>
          <a:blip r:embed="rId3"/>
          <a:stretch>
            <a:fillRect/>
          </a:stretch>
        </p:blipFill>
        <p:spPr>
          <a:xfrm>
            <a:off x="76200" y="1557338"/>
            <a:ext cx="1203960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433"/>
            <a:ext cx="1987477" cy="503238"/>
          </a:xfrm>
          <a:prstGeom prst="rect">
            <a:avLst/>
          </a:prstGeom>
        </p:spPr>
        <p:txBody>
          <a:bodyPr lIns="91440" tIns="45720" rIns="91440" bIns="45720" anchor="t">
            <a:normAutofit/>
          </a:bodyPr>
          <a:lstStyle/>
          <a:p>
            <a:pPr>
              <a:lnSpc>
                <a:spcPct val="100000"/>
              </a:lnSpc>
              <a:spcBef>
                <a:spcPts val="1400"/>
              </a:spcBef>
            </a:pPr>
            <a:r>
              <a:rPr lang="es-419" sz="2200" dirty="0" err="1">
                <a:solidFill>
                  <a:schemeClr val="accent3">
                    <a:lumMod val="25000"/>
                  </a:schemeClr>
                </a:solidFill>
                <a:latin typeface="Abadi" panose="020B0604020104020204" pitchFamily="34" charset="0"/>
              </a:rPr>
              <a:t>All</a:t>
            </a:r>
            <a:r>
              <a:rPr lang="es-419" sz="2200" dirty="0">
                <a:solidFill>
                  <a:schemeClr val="accent3">
                    <a:lumMod val="25000"/>
                  </a:schemeClr>
                </a:solidFill>
                <a:latin typeface="Abadi" panose="020B0604020104020204" pitchFamily="34" charset="0"/>
              </a:rPr>
              <a:t> </a:t>
            </a:r>
            <a:r>
              <a:rPr lang="es-419" sz="2200" dirty="0" err="1">
                <a:solidFill>
                  <a:schemeClr val="accent3">
                    <a:lumMod val="25000"/>
                  </a:schemeClr>
                </a:solidFill>
                <a:latin typeface="Abadi" panose="020B0604020104020204" pitchFamily="34" charset="0"/>
              </a:rPr>
              <a:t>range</a:t>
            </a:r>
            <a:r>
              <a:rPr lang="es-419"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4337"/>
            <a:ext cx="10515600" cy="97339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different payload </a:t>
            </a:r>
          </a:p>
        </p:txBody>
      </p:sp>
      <p:sp>
        <p:nvSpPr>
          <p:cNvPr id="10" name="Content Placeholder 4">
            <a:extLst>
              <a:ext uri="{FF2B5EF4-FFF2-40B4-BE49-F238E27FC236}">
                <a16:creationId xmlns:a16="http://schemas.microsoft.com/office/drawing/2014/main" id="{16CF5AE7-53EE-4FDB-BC69-4AA2B8828D2F}"/>
              </a:ext>
            </a:extLst>
          </p:cNvPr>
          <p:cNvSpPr txBox="1">
            <a:spLocks/>
          </p:cNvSpPr>
          <p:nvPr/>
        </p:nvSpPr>
        <p:spPr>
          <a:xfrm>
            <a:off x="8384509" y="4037189"/>
            <a:ext cx="3606727" cy="5032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419" sz="2200" dirty="0" err="1">
                <a:solidFill>
                  <a:schemeClr val="accent3">
                    <a:lumMod val="25000"/>
                  </a:schemeClr>
                </a:solidFill>
                <a:latin typeface="Abadi" panose="020B0604020104020204" pitchFamily="34" charset="0"/>
              </a:rPr>
              <a:t>From</a:t>
            </a:r>
            <a:r>
              <a:rPr lang="es-419" sz="2200" dirty="0">
                <a:solidFill>
                  <a:schemeClr val="accent3">
                    <a:lumMod val="25000"/>
                  </a:schemeClr>
                </a:solidFill>
                <a:latin typeface="Abadi" panose="020B0604020104020204" pitchFamily="34" charset="0"/>
              </a:rPr>
              <a:t> 3000kg </a:t>
            </a:r>
            <a:r>
              <a:rPr lang="es-419" sz="2200" dirty="0" err="1">
                <a:solidFill>
                  <a:schemeClr val="accent3">
                    <a:lumMod val="25000"/>
                  </a:schemeClr>
                </a:solidFill>
                <a:latin typeface="Abadi" panose="020B0604020104020204" pitchFamily="34" charset="0"/>
              </a:rPr>
              <a:t>to</a:t>
            </a:r>
            <a:r>
              <a:rPr lang="es-419" sz="2200" dirty="0">
                <a:solidFill>
                  <a:schemeClr val="accent3">
                    <a:lumMod val="25000"/>
                  </a:schemeClr>
                </a:solidFill>
                <a:latin typeface="Abadi" panose="020B0604020104020204" pitchFamily="34" charset="0"/>
              </a:rPr>
              <a:t> 6000kg:</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D7529FE9-E871-4B48-8CE3-C938666E73E2}"/>
              </a:ext>
            </a:extLst>
          </p:cNvPr>
          <p:cNvPicPr>
            <a:picLocks noChangeAspect="1"/>
          </p:cNvPicPr>
          <p:nvPr/>
        </p:nvPicPr>
        <p:blipFill>
          <a:blip r:embed="rId3"/>
          <a:stretch>
            <a:fillRect/>
          </a:stretch>
        </p:blipFill>
        <p:spPr>
          <a:xfrm>
            <a:off x="194588" y="1951053"/>
            <a:ext cx="8035012" cy="2559476"/>
          </a:xfrm>
          <a:prstGeom prst="rect">
            <a:avLst/>
          </a:prstGeom>
        </p:spPr>
      </p:pic>
      <p:pic>
        <p:nvPicPr>
          <p:cNvPr id="13" name="Imagen 12">
            <a:extLst>
              <a:ext uri="{FF2B5EF4-FFF2-40B4-BE49-F238E27FC236}">
                <a16:creationId xmlns:a16="http://schemas.microsoft.com/office/drawing/2014/main" id="{4CED7001-81B7-4D7A-A011-625CE3C02301}"/>
              </a:ext>
            </a:extLst>
          </p:cNvPr>
          <p:cNvPicPr>
            <a:picLocks noChangeAspect="1"/>
          </p:cNvPicPr>
          <p:nvPr/>
        </p:nvPicPr>
        <p:blipFill>
          <a:blip r:embed="rId4"/>
          <a:stretch>
            <a:fillRect/>
          </a:stretch>
        </p:blipFill>
        <p:spPr>
          <a:xfrm>
            <a:off x="4953136" y="4521148"/>
            <a:ext cx="6862746" cy="21425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8364" y="4394375"/>
            <a:ext cx="5325989" cy="12385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panose="020B0604020104020204" pitchFamily="34" charset="0"/>
              </a:rPr>
              <a:t>model that has the highest classification accuracy is the classification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Tabla 5">
            <a:extLst>
              <a:ext uri="{FF2B5EF4-FFF2-40B4-BE49-F238E27FC236}">
                <a16:creationId xmlns:a16="http://schemas.microsoft.com/office/drawing/2014/main" id="{A22F62B7-DB85-41CA-A0A6-E19D37DA89BB}"/>
              </a:ext>
            </a:extLst>
          </p:cNvPr>
          <p:cNvGraphicFramePr>
            <a:graphicFrameLocks noGrp="1"/>
          </p:cNvGraphicFramePr>
          <p:nvPr>
            <p:extLst>
              <p:ext uri="{D42A27DB-BD31-4B8C-83A1-F6EECF244321}">
                <p14:modId xmlns:p14="http://schemas.microsoft.com/office/powerpoint/2010/main" val="3500073602"/>
              </p:ext>
            </p:extLst>
          </p:nvPr>
        </p:nvGraphicFramePr>
        <p:xfrm>
          <a:off x="6502329" y="1525483"/>
          <a:ext cx="5031579" cy="2443845"/>
        </p:xfrm>
        <a:graphic>
          <a:graphicData uri="http://schemas.openxmlformats.org/drawingml/2006/table">
            <a:tbl>
              <a:tblPr firstRow="1">
                <a:tableStyleId>{3B4B98B0-60AC-42C2-AFA5-B58CD77FA1E5}</a:tableStyleId>
              </a:tblPr>
              <a:tblGrid>
                <a:gridCol w="1371776">
                  <a:extLst>
                    <a:ext uri="{9D8B030D-6E8A-4147-A177-3AD203B41FA5}">
                      <a16:colId xmlns:a16="http://schemas.microsoft.com/office/drawing/2014/main" val="2784179025"/>
                    </a:ext>
                  </a:extLst>
                </a:gridCol>
                <a:gridCol w="1516204">
                  <a:extLst>
                    <a:ext uri="{9D8B030D-6E8A-4147-A177-3AD203B41FA5}">
                      <a16:colId xmlns:a16="http://schemas.microsoft.com/office/drawing/2014/main" val="1524240155"/>
                    </a:ext>
                  </a:extLst>
                </a:gridCol>
                <a:gridCol w="2143599">
                  <a:extLst>
                    <a:ext uri="{9D8B030D-6E8A-4147-A177-3AD203B41FA5}">
                      <a16:colId xmlns:a16="http://schemas.microsoft.com/office/drawing/2014/main" val="997652438"/>
                    </a:ext>
                  </a:extLst>
                </a:gridCol>
              </a:tblGrid>
              <a:tr h="763701">
                <a:tc>
                  <a:txBody>
                    <a:bodyPr/>
                    <a:lstStyle/>
                    <a:p>
                      <a:pPr algn="ctr" fontAlgn="ctr"/>
                      <a:r>
                        <a:rPr lang="en-US" dirty="0">
                          <a:effectLst/>
                        </a:rPr>
                        <a:t>Method</a:t>
                      </a:r>
                    </a:p>
                  </a:txBody>
                  <a:tcPr marL="60960" marR="60960" marT="30480" marB="30480" anchor="ctr"/>
                </a:tc>
                <a:tc>
                  <a:txBody>
                    <a:bodyPr/>
                    <a:lstStyle/>
                    <a:p>
                      <a:pPr algn="ctr" fontAlgn="ctr"/>
                      <a:r>
                        <a:rPr lang="en-US">
                          <a:effectLst/>
                        </a:rPr>
                        <a:t>Score</a:t>
                      </a:r>
                    </a:p>
                  </a:txBody>
                  <a:tcPr marL="60960" marR="60960" marT="30480" marB="30480" anchor="ctr"/>
                </a:tc>
                <a:tc>
                  <a:txBody>
                    <a:bodyPr/>
                    <a:lstStyle/>
                    <a:p>
                      <a:pPr algn="ctr" fontAlgn="ctr"/>
                      <a:r>
                        <a:rPr lang="en-US">
                          <a:effectLst/>
                        </a:rPr>
                        <a:t>Accuracy</a:t>
                      </a:r>
                    </a:p>
                  </a:txBody>
                  <a:tcPr marL="60960" marR="60960" marT="30480" marB="30480" anchor="ctr"/>
                </a:tc>
                <a:extLst>
                  <a:ext uri="{0D108BD9-81ED-4DB2-BD59-A6C34878D82A}">
                    <a16:rowId xmlns:a16="http://schemas.microsoft.com/office/drawing/2014/main" val="2211672278"/>
                  </a:ext>
                </a:extLst>
              </a:tr>
              <a:tr h="420036">
                <a:tc>
                  <a:txBody>
                    <a:bodyPr/>
                    <a:lstStyle/>
                    <a:p>
                      <a:pPr algn="ctr"/>
                      <a:r>
                        <a:rPr lang="en-US" dirty="0" err="1">
                          <a:effectLst/>
                        </a:rPr>
                        <a:t>logreg_cv</a:t>
                      </a:r>
                      <a:endParaRPr lang="en-US" dirty="0">
                        <a:effectLst/>
                      </a:endParaRPr>
                    </a:p>
                  </a:txBody>
                  <a:tcPr marL="60960" marR="60960" marT="30480" marB="30480" anchor="ctr"/>
                </a:tc>
                <a:tc>
                  <a:txBody>
                    <a:bodyPr/>
                    <a:lstStyle/>
                    <a:p>
                      <a:pPr algn="ctr"/>
                      <a:r>
                        <a:rPr lang="en-US">
                          <a:effectLst/>
                        </a:rPr>
                        <a:t>0.944444</a:t>
                      </a:r>
                    </a:p>
                  </a:txBody>
                  <a:tcPr marL="60960" marR="60960" marT="30480" marB="30480" anchor="ctr"/>
                </a:tc>
                <a:tc>
                  <a:txBody>
                    <a:bodyPr/>
                    <a:lstStyle/>
                    <a:p>
                      <a:pPr algn="ctr"/>
                      <a:r>
                        <a:rPr lang="en-US" dirty="0">
                          <a:effectLst/>
                        </a:rPr>
                        <a:t>0.822222</a:t>
                      </a:r>
                    </a:p>
                  </a:txBody>
                  <a:tcPr marL="60960" marR="60960" marT="30480" marB="30480" anchor="ctr"/>
                </a:tc>
                <a:extLst>
                  <a:ext uri="{0D108BD9-81ED-4DB2-BD59-A6C34878D82A}">
                    <a16:rowId xmlns:a16="http://schemas.microsoft.com/office/drawing/2014/main" val="3374572296"/>
                  </a:ext>
                </a:extLst>
              </a:tr>
              <a:tr h="420036">
                <a:tc>
                  <a:txBody>
                    <a:bodyPr/>
                    <a:lstStyle/>
                    <a:p>
                      <a:pPr algn="ctr"/>
                      <a:r>
                        <a:rPr lang="en-US" dirty="0" err="1">
                          <a:effectLst/>
                        </a:rPr>
                        <a:t>svm_cv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a:effectLst/>
                        </a:rPr>
                        <a:t>0.822222</a:t>
                      </a:r>
                    </a:p>
                  </a:txBody>
                  <a:tcPr marL="60960" marR="60960" marT="30480" marB="30480" anchor="ctr"/>
                </a:tc>
                <a:extLst>
                  <a:ext uri="{0D108BD9-81ED-4DB2-BD59-A6C34878D82A}">
                    <a16:rowId xmlns:a16="http://schemas.microsoft.com/office/drawing/2014/main" val="1152646031"/>
                  </a:ext>
                </a:extLst>
              </a:tr>
              <a:tr h="420036">
                <a:tc>
                  <a:txBody>
                    <a:bodyPr/>
                    <a:lstStyle/>
                    <a:p>
                      <a:pPr algn="ctr"/>
                      <a:r>
                        <a:rPr lang="en-US" dirty="0" err="1">
                          <a:effectLst/>
                        </a:rPr>
                        <a:t>tree_cv</a:t>
                      </a:r>
                      <a:endParaRPr lang="en-US" dirty="0">
                        <a:effectLst/>
                      </a:endParaRPr>
                    </a:p>
                  </a:txBody>
                  <a:tcPr marL="60960" marR="60960" marT="30480" marB="30480" anchor="ctr"/>
                </a:tc>
                <a:tc>
                  <a:txBody>
                    <a:bodyPr/>
                    <a:lstStyle/>
                    <a:p>
                      <a:pPr algn="ctr"/>
                      <a:r>
                        <a:rPr lang="en-US" dirty="0">
                          <a:effectLst/>
                        </a:rPr>
                        <a:t>0.833333</a:t>
                      </a:r>
                    </a:p>
                  </a:txBody>
                  <a:tcPr marL="60960" marR="60960" marT="30480" marB="30480" anchor="ctr"/>
                </a:tc>
                <a:tc>
                  <a:txBody>
                    <a:bodyPr/>
                    <a:lstStyle/>
                    <a:p>
                      <a:pPr algn="ctr"/>
                      <a:r>
                        <a:rPr lang="en-US">
                          <a:effectLst/>
                        </a:rPr>
                        <a:t>0.877778</a:t>
                      </a:r>
                    </a:p>
                  </a:txBody>
                  <a:tcPr marL="60960" marR="60960" marT="30480" marB="30480" anchor="ctr"/>
                </a:tc>
                <a:extLst>
                  <a:ext uri="{0D108BD9-81ED-4DB2-BD59-A6C34878D82A}">
                    <a16:rowId xmlns:a16="http://schemas.microsoft.com/office/drawing/2014/main" val="2241265315"/>
                  </a:ext>
                </a:extLst>
              </a:tr>
              <a:tr h="420036">
                <a:tc>
                  <a:txBody>
                    <a:bodyPr/>
                    <a:lstStyle/>
                    <a:p>
                      <a:pPr algn="ctr"/>
                      <a:r>
                        <a:rPr lang="en-US" dirty="0" err="1">
                          <a:effectLst/>
                        </a:rPr>
                        <a:t>knn_cv</a:t>
                      </a:r>
                      <a:endParaRPr lang="en-US" dirty="0">
                        <a:effectLst/>
                      </a:endParaRPr>
                    </a:p>
                  </a:txBody>
                  <a:tcPr marL="60960" marR="60960" marT="30480" marB="30480" anchor="ctr"/>
                </a:tc>
                <a:tc>
                  <a:txBody>
                    <a:bodyPr/>
                    <a:lstStyle/>
                    <a:p>
                      <a:pPr algn="ctr"/>
                      <a:r>
                        <a:rPr lang="en-US" dirty="0">
                          <a:effectLst/>
                        </a:rPr>
                        <a:t>0.944444</a:t>
                      </a:r>
                    </a:p>
                  </a:txBody>
                  <a:tcPr marL="60960" marR="60960" marT="30480" marB="30480" anchor="ctr"/>
                </a:tc>
                <a:tc>
                  <a:txBody>
                    <a:bodyPr/>
                    <a:lstStyle/>
                    <a:p>
                      <a:pPr algn="ctr"/>
                      <a:r>
                        <a:rPr lang="en-US" dirty="0">
                          <a:effectLst/>
                        </a:rPr>
                        <a:t>0.84444</a:t>
                      </a:r>
                    </a:p>
                  </a:txBody>
                  <a:tcPr marL="60960" marR="60960" marT="30480" marB="30480" anchor="ctr"/>
                </a:tc>
                <a:extLst>
                  <a:ext uri="{0D108BD9-81ED-4DB2-BD59-A6C34878D82A}">
                    <a16:rowId xmlns:a16="http://schemas.microsoft.com/office/drawing/2014/main" val="2462277364"/>
                  </a:ext>
                </a:extLst>
              </a:tr>
            </a:tbl>
          </a:graphicData>
        </a:graphic>
      </p:graphicFrame>
      <p:pic>
        <p:nvPicPr>
          <p:cNvPr id="2" name="Imagen 1">
            <a:extLst>
              <a:ext uri="{FF2B5EF4-FFF2-40B4-BE49-F238E27FC236}">
                <a16:creationId xmlns:a16="http://schemas.microsoft.com/office/drawing/2014/main" id="{D74B95F1-3A4B-459C-B14D-BEF30FC50A8C}"/>
              </a:ext>
            </a:extLst>
          </p:cNvPr>
          <p:cNvPicPr>
            <a:picLocks noChangeAspect="1"/>
          </p:cNvPicPr>
          <p:nvPr/>
        </p:nvPicPr>
        <p:blipFill>
          <a:blip r:embed="rId3"/>
          <a:stretch>
            <a:fillRect/>
          </a:stretch>
        </p:blipFill>
        <p:spPr>
          <a:xfrm>
            <a:off x="288995" y="1525483"/>
            <a:ext cx="5400675" cy="43338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39691" y="1589664"/>
            <a:ext cx="5445920" cy="4837547"/>
          </a:xfrm>
          <a:prstGeom prst="rect">
            <a:avLst/>
          </a:prstGeom>
        </p:spPr>
        <p:txBody>
          <a:bodyPr>
            <a:normAutofit lnSpcReduction="10000"/>
          </a:bodyPr>
          <a:lstStyle/>
          <a:p>
            <a:pPr algn="just">
              <a:lnSpc>
                <a:spcPct val="100000"/>
              </a:lnSpc>
              <a:spcBef>
                <a:spcPts val="1400"/>
              </a:spcBef>
            </a:pPr>
            <a:r>
              <a:rPr lang="en-US" sz="2400" dirty="0"/>
              <a:t>This confusion matrix shows a KNN model's performance with four metrics: True Positive (TP), True Negative (TN), False Positive (FP), and False Negative (FN). TP and TN indicate correct classifications, while FP and FN represent misclassifications. This matrix helps compute key metrics like accuracy, precision, recall, and F1-score to evaluate how well the model distinguishes between classes. We can clearly see that it is very accurate since it only detects one TN and has No FP</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best performing model (KNN)</a:t>
            </a:r>
            <a:endParaRPr lang="en-US" dirty="0">
              <a:solidFill>
                <a:srgbClr val="0B49CB"/>
              </a:solidFill>
            </a:endParaRPr>
          </a:p>
        </p:txBody>
      </p:sp>
      <p:pic>
        <p:nvPicPr>
          <p:cNvPr id="2" name="Imagen 1">
            <a:extLst>
              <a:ext uri="{FF2B5EF4-FFF2-40B4-BE49-F238E27FC236}">
                <a16:creationId xmlns:a16="http://schemas.microsoft.com/office/drawing/2014/main" id="{E0287184-2BAE-410E-A2FD-08B0120D718E}"/>
              </a:ext>
            </a:extLst>
          </p:cNvPr>
          <p:cNvPicPr>
            <a:picLocks noChangeAspect="1"/>
          </p:cNvPicPr>
          <p:nvPr/>
        </p:nvPicPr>
        <p:blipFill>
          <a:blip r:embed="rId3"/>
          <a:stretch>
            <a:fillRect/>
          </a:stretch>
        </p:blipFill>
        <p:spPr>
          <a:xfrm>
            <a:off x="460741" y="1490662"/>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9809"/>
            <a:ext cx="10317089" cy="4946073"/>
          </a:xfrm>
          <a:prstGeom prst="rect">
            <a:avLst/>
          </a:prstGeom>
        </p:spPr>
        <p:txBody>
          <a:bodyPr>
            <a:normAutofit lnSpcReduction="10000"/>
          </a:bodyPr>
          <a:lstStyle/>
          <a:p>
            <a:pPr algn="just">
              <a:lnSpc>
                <a:spcPct val="100000"/>
              </a:lnSpc>
              <a:spcBef>
                <a:spcPts val="1400"/>
              </a:spcBef>
            </a:pPr>
            <a:r>
              <a:rPr lang="en-US" sz="1800" b="1" dirty="0">
                <a:solidFill>
                  <a:schemeClr val="accent3">
                    <a:lumMod val="25000"/>
                  </a:schemeClr>
                </a:solidFill>
                <a:latin typeface="Abadi" panose="020B0604020104020204" pitchFamily="34" charset="0"/>
              </a:rPr>
              <a:t>Launch Site Trends: </a:t>
            </a:r>
            <a:r>
              <a:rPr lang="en-US" sz="1800" dirty="0">
                <a:solidFill>
                  <a:schemeClr val="accent3">
                    <a:lumMod val="25000"/>
                  </a:schemeClr>
                </a:solidFill>
                <a:latin typeface="Abadi" panose="020B0604020104020204" pitchFamily="34" charset="0"/>
              </a:rPr>
              <a:t>Certain launch sites are more frequently used and may influence landing success based on geographic or technical factors.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Payload Impact: </a:t>
            </a:r>
            <a:r>
              <a:rPr lang="en-US" sz="1800" dirty="0">
                <a:solidFill>
                  <a:schemeClr val="accent3">
                    <a:lumMod val="25000"/>
                  </a:schemeClr>
                </a:solidFill>
                <a:latin typeface="Abadi" panose="020B0604020104020204" pitchFamily="34" charset="0"/>
              </a:rPr>
              <a:t>Payload size and type show varying effects on landing success, suggesting that different payloads could affect mission outcomes.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Orbit Type Correlations: </a:t>
            </a:r>
            <a:r>
              <a:rPr lang="en-US" sz="1800" dirty="0">
                <a:solidFill>
                  <a:schemeClr val="accent3">
                    <a:lumMod val="25000"/>
                  </a:schemeClr>
                </a:solidFill>
                <a:latin typeface="Abadi" panose="020B0604020104020204" pitchFamily="34" charset="0"/>
              </a:rPr>
              <a:t>Success rates differ across orbit types, indicating that specific orbits might present more challenges or opportunities for successful landings.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Yearly Trends: </a:t>
            </a:r>
            <a:r>
              <a:rPr lang="en-US" sz="1800" dirty="0">
                <a:solidFill>
                  <a:schemeClr val="accent3">
                    <a:lumMod val="25000"/>
                  </a:schemeClr>
                </a:solidFill>
                <a:latin typeface="Abadi" panose="020B0604020104020204" pitchFamily="34" charset="0"/>
              </a:rPr>
              <a:t>There is a noticeable trend in launch success rates over the years, highlighting improvements or changes in technology and processes.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Highest Accuracy: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has the highest accuracy (0.877778), outperforming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svm_cv</a:t>
            </a:r>
            <a:r>
              <a:rPr lang="en-US" sz="1800" dirty="0">
                <a:solidFill>
                  <a:schemeClr val="accent3">
                    <a:lumMod val="25000"/>
                  </a:schemeClr>
                </a:solidFill>
                <a:latin typeface="Abadi" panose="020B0604020104020204" pitchFamily="34" charset="0"/>
              </a:rPr>
              <a:t> (both 0.822222) and </a:t>
            </a:r>
            <a:r>
              <a:rPr lang="en-US" sz="1800" dirty="0" err="1">
                <a:solidFill>
                  <a:schemeClr val="accent3">
                    <a:lumMod val="25000"/>
                  </a:schemeClr>
                </a:solidFill>
                <a:latin typeface="Abadi" panose="020B0604020104020204" pitchFamily="34" charset="0"/>
              </a:rPr>
              <a:t>knn_cv</a:t>
            </a:r>
            <a:r>
              <a:rPr lang="en-US" sz="1800" dirty="0">
                <a:solidFill>
                  <a:schemeClr val="accent3">
                    <a:lumMod val="25000"/>
                  </a:schemeClr>
                </a:solidFill>
                <a:latin typeface="Abadi" panose="020B0604020104020204" pitchFamily="34" charset="0"/>
              </a:rPr>
              <a:t> (0.84444).</a:t>
            </a:r>
          </a:p>
          <a:p>
            <a:pPr algn="just">
              <a:lnSpc>
                <a:spcPct val="100000"/>
              </a:lnSpc>
              <a:spcBef>
                <a:spcPts val="1400"/>
              </a:spcBef>
            </a:pPr>
            <a:r>
              <a:rPr lang="en-US" sz="1800" b="1" dirty="0">
                <a:solidFill>
                  <a:schemeClr val="accent3">
                    <a:lumMod val="25000"/>
                  </a:schemeClr>
                </a:solidFill>
                <a:latin typeface="Abadi" panose="020B0604020104020204" pitchFamily="34" charset="0"/>
              </a:rPr>
              <a:t>Score Consistency: </a:t>
            </a:r>
            <a:r>
              <a:rPr lang="en-US" sz="1800" dirty="0" err="1">
                <a:solidFill>
                  <a:schemeClr val="accent3">
                    <a:lumMod val="25000"/>
                  </a:schemeClr>
                </a:solidFill>
                <a:latin typeface="Abadi" panose="020B0604020104020204" pitchFamily="34" charset="0"/>
              </a:rPr>
              <a:t>logreg_cv</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svm_cv</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knn_cv</a:t>
            </a:r>
            <a:r>
              <a:rPr lang="en-US" sz="1800" dirty="0">
                <a:solidFill>
                  <a:schemeClr val="accent3">
                    <a:lumMod val="25000"/>
                  </a:schemeClr>
                </a:solidFill>
                <a:latin typeface="Abadi" panose="020B0604020104020204" pitchFamily="34" charset="0"/>
              </a:rPr>
              <a:t> share the same score (0.944444), but their accuracies differ, indicating varying prediction effectiveness.</a:t>
            </a:r>
          </a:p>
          <a:p>
            <a:pPr algn="just">
              <a:lnSpc>
                <a:spcPct val="100000"/>
              </a:lnSpc>
              <a:spcBef>
                <a:spcPts val="1400"/>
              </a:spcBef>
            </a:pPr>
            <a:r>
              <a:rPr lang="en-US" sz="1800" b="1" dirty="0">
                <a:solidFill>
                  <a:schemeClr val="accent3">
                    <a:lumMod val="25000"/>
                  </a:schemeClr>
                </a:solidFill>
                <a:latin typeface="Abadi" panose="020B0604020104020204" pitchFamily="34" charset="0"/>
              </a:rPr>
              <a:t>Accuracy vs. Score Trade-off: </a:t>
            </a:r>
            <a:r>
              <a:rPr lang="en-US" sz="1800" dirty="0">
                <a:solidFill>
                  <a:schemeClr val="accent3">
                    <a:lumMod val="25000"/>
                  </a:schemeClr>
                </a:solidFill>
                <a:latin typeface="Abadi" panose="020B0604020104020204" pitchFamily="34" charset="0"/>
              </a:rPr>
              <a:t>Despite having the lowest score (0.833333),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achieves the highest accuracy, suggesting it </a:t>
            </a:r>
            <a:r>
              <a:rPr lang="en-US" sz="1800" b="1" dirty="0">
                <a:solidFill>
                  <a:schemeClr val="accent3">
                    <a:lumMod val="25000"/>
                  </a:schemeClr>
                </a:solidFill>
                <a:latin typeface="Abadi" panose="020B0604020104020204" pitchFamily="34" charset="0"/>
              </a:rPr>
              <a:t>may</a:t>
            </a:r>
            <a:r>
              <a:rPr lang="en-US" sz="1800" dirty="0">
                <a:solidFill>
                  <a:schemeClr val="accent3">
                    <a:lumMod val="25000"/>
                  </a:schemeClr>
                </a:solidFill>
                <a:latin typeface="Abadi" panose="020B0604020104020204" pitchFamily="34" charset="0"/>
              </a:rPr>
              <a:t> be better at making accurate predictions even with a lower score.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notebooks can be found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6724"/>
            <a:ext cx="1102367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b="1"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Data was collected extracting the HTML table of Falcon 9 launch records from the Wikipedia page. And using </a:t>
            </a:r>
            <a:r>
              <a:rPr lang="en-US" sz="6400" dirty="0" err="1">
                <a:solidFill>
                  <a:schemeClr val="tx1"/>
                </a:solidFill>
                <a:latin typeface="Abadi"/>
              </a:rPr>
              <a:t>BeautifulSoup</a:t>
            </a:r>
            <a:r>
              <a:rPr lang="en-US" sz="6400" dirty="0">
                <a:solidFill>
                  <a:schemeClr val="tx1"/>
                </a:solidFill>
                <a:latin typeface="Abadi"/>
              </a:rPr>
              <a:t> to organize and then converted it into a Pandas </a:t>
            </a:r>
            <a:r>
              <a:rPr lang="en-US" sz="6400" dirty="0" err="1">
                <a:solidFill>
                  <a:schemeClr val="tx1"/>
                </a:solidFill>
                <a:latin typeface="Abadi"/>
              </a:rPr>
              <a:t>DataFrame</a:t>
            </a:r>
            <a:r>
              <a:rPr lang="en-US" sz="6400" dirty="0">
                <a:solidFill>
                  <a:schemeClr val="tx1"/>
                </a:solidFill>
                <a:latin typeface="Abadi"/>
              </a:rPr>
              <a:t>, which allows you to analyze and manipulate the data more easily.</a:t>
            </a:r>
            <a:r>
              <a:rPr lang="en-US" sz="6400" dirty="0">
                <a:solidFill>
                  <a:schemeClr val="bg2">
                    <a:lumMod val="50000"/>
                  </a:schemeClr>
                </a:solidFill>
                <a:latin typeface="Abadi"/>
              </a:rPr>
              <a:t> </a:t>
            </a:r>
          </a:p>
          <a:p>
            <a:pPr>
              <a:lnSpc>
                <a:spcPct val="120000"/>
              </a:lnSpc>
              <a:spcBef>
                <a:spcPts val="1400"/>
              </a:spcBef>
            </a:pPr>
            <a:r>
              <a:rPr lang="en-US" sz="8800" b="1"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Exploratory Data Analysis (EDA) was completed to identify patterns and establish training labels. The landing outcomes have been converted into binary labels: 1 for successful landings and 0 for unsuccessful ones.</a:t>
            </a:r>
          </a:p>
          <a:p>
            <a:pPr>
              <a:lnSpc>
                <a:spcPct val="120000"/>
              </a:lnSpc>
              <a:spcBef>
                <a:spcPts val="1400"/>
              </a:spcBef>
            </a:pPr>
            <a:r>
              <a:rPr lang="en-US" sz="8800" b="1"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b="1" dirty="0">
                <a:solidFill>
                  <a:schemeClr val="accent3">
                    <a:lumMod val="25000"/>
                  </a:schemeClr>
                </a:solidFill>
                <a:latin typeface="Abadi"/>
              </a:rPr>
              <a:t>Perform interactive visual analytics using Folium and </a:t>
            </a:r>
            <a:r>
              <a:rPr lang="en-US" sz="8800" b="1" dirty="0" err="1">
                <a:solidFill>
                  <a:schemeClr val="accent3">
                    <a:lumMod val="25000"/>
                  </a:schemeClr>
                </a:solidFill>
                <a:latin typeface="Abadi"/>
              </a:rPr>
              <a:t>Plotly</a:t>
            </a:r>
            <a:r>
              <a:rPr lang="en-US" sz="8800" b="1" dirty="0">
                <a:solidFill>
                  <a:schemeClr val="accent3">
                    <a:lumMod val="25000"/>
                  </a:schemeClr>
                </a:solidFill>
                <a:latin typeface="Abadi"/>
              </a:rPr>
              <a:t> Dash</a:t>
            </a:r>
          </a:p>
          <a:p>
            <a:pPr>
              <a:lnSpc>
                <a:spcPct val="120000"/>
              </a:lnSpc>
              <a:spcBef>
                <a:spcPts val="1400"/>
              </a:spcBef>
            </a:pPr>
            <a:r>
              <a:rPr lang="en-US" sz="8800" b="1"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Machine learning models predicted Falcon 9 landing success. Data was divided into training and test sets to optimize Hyperparameters for SVM, Classification Trees, and Logistic Regression, selecting the best-performing model from the test results.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56939" cy="4351338"/>
          </a:xfrm>
          <a:prstGeom prst="rect">
            <a:avLst/>
          </a:prstGeom>
        </p:spPr>
        <p:txBody>
          <a:bodyPr/>
          <a:lstStyle/>
          <a:p>
            <a:pPr algn="just">
              <a:lnSpc>
                <a:spcPct val="100000"/>
              </a:lnSpc>
              <a:spcBef>
                <a:spcPts val="1400"/>
              </a:spcBef>
            </a:pPr>
            <a:r>
              <a:rPr lang="en-US" sz="2000" dirty="0"/>
              <a:t>Request data from the SpaceX API was used, cleaned and </a:t>
            </a:r>
            <a:r>
              <a:rPr lang="en-US" sz="2000" dirty="0" err="1"/>
              <a:t>formated</a:t>
            </a:r>
            <a:r>
              <a:rPr lang="en-US" sz="2000" dirty="0"/>
              <a:t>. </a:t>
            </a:r>
            <a:r>
              <a:rPr lang="en-US" sz="2000" dirty="0" err="1"/>
              <a:t>BeautifulSoup</a:t>
            </a:r>
            <a:r>
              <a:rPr lang="en-US" sz="2000" dirty="0"/>
              <a:t> was used to web scrape Falcon 9 launch records from Wikipedia, extract the HTML table, and convert data into a Pandas </a:t>
            </a:r>
            <a:r>
              <a:rPr lang="en-US" sz="2000" dirty="0" err="1"/>
              <a:t>DataFrame</a:t>
            </a:r>
            <a:r>
              <a:rPr lang="en-US" sz="2000" dirty="0"/>
              <a:t> for analysis.</a:t>
            </a:r>
          </a:p>
          <a:p>
            <a:pPr algn="just">
              <a:lnSpc>
                <a:spcPct val="100000"/>
              </a:lnSpc>
              <a:spcBef>
                <a:spcPts val="1400"/>
              </a:spcBef>
            </a:pPr>
            <a:r>
              <a:rPr lang="en-US" sz="2000" dirty="0">
                <a:hlinkClick r:id="rId3"/>
              </a:rPr>
              <a:t>https://en.wikipedia.org/w/index.php?title=List_of_Falcon_9_and_Falcon_Heavy_launches&amp;oldid=1027686922</a:t>
            </a:r>
            <a:r>
              <a:rPr lang="en-US" sz="2000" dirty="0"/>
              <a:t> </a:t>
            </a:r>
          </a:p>
          <a:p>
            <a:pPr algn="just">
              <a:lnSpc>
                <a:spcPct val="100000"/>
              </a:lnSpc>
              <a:spcBef>
                <a:spcPts val="1400"/>
              </a:spcBef>
            </a:pPr>
            <a:r>
              <a:rPr lang="en-US" sz="2000" dirty="0">
                <a:hlinkClick r:id="rId4"/>
              </a:rPr>
              <a:t>https://api.spacexdata.com/v4/rockets/</a:t>
            </a:r>
            <a:r>
              <a:rPr lang="en-US" sz="2000" dirty="0"/>
              <a:t> </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Imagen 6">
            <a:extLst>
              <a:ext uri="{FF2B5EF4-FFF2-40B4-BE49-F238E27FC236}">
                <a16:creationId xmlns:a16="http://schemas.microsoft.com/office/drawing/2014/main" id="{D6936E2A-2C0A-4B32-91C2-23DF74EC2161}"/>
              </a:ext>
            </a:extLst>
          </p:cNvPr>
          <p:cNvPicPr>
            <a:picLocks noChangeAspect="1"/>
          </p:cNvPicPr>
          <p:nvPr/>
        </p:nvPicPr>
        <p:blipFill>
          <a:blip r:embed="rId5"/>
          <a:stretch>
            <a:fillRect/>
          </a:stretch>
        </p:blipFill>
        <p:spPr>
          <a:xfrm>
            <a:off x="6780576" y="1400771"/>
            <a:ext cx="5199778" cy="462480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620982"/>
            <a:ext cx="5777489" cy="5137603"/>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Identify Data Requirements: Determine the specific SpaceX data needed (e.g., launches, rockets, missions).</a:t>
            </a:r>
          </a:p>
          <a:p>
            <a:pPr>
              <a:lnSpc>
                <a:spcPct val="100000"/>
              </a:lnSpc>
              <a:spcBef>
                <a:spcPts val="1400"/>
              </a:spcBef>
            </a:pPr>
            <a:r>
              <a:rPr lang="en-US" sz="2200" dirty="0">
                <a:solidFill>
                  <a:schemeClr val="accent3">
                    <a:lumMod val="25000"/>
                  </a:schemeClr>
                </a:solidFill>
                <a:latin typeface="Abadi" panose="020B0604020104020204" pitchFamily="34" charset="0"/>
              </a:rPr>
              <a:t>Access SpaceX API Documentation: Review the available REST endpoints and their parameters from the SpaceX API documentation.</a:t>
            </a:r>
          </a:p>
          <a:p>
            <a:pPr>
              <a:lnSpc>
                <a:spcPct val="100000"/>
              </a:lnSpc>
              <a:spcBef>
                <a:spcPts val="1400"/>
              </a:spcBef>
            </a:pPr>
            <a:r>
              <a:rPr lang="en-US" sz="2200" dirty="0">
                <a:solidFill>
                  <a:schemeClr val="accent3">
                    <a:lumMod val="25000"/>
                  </a:schemeClr>
                </a:solidFill>
                <a:latin typeface="Abadi" panose="020B0604020104020204" pitchFamily="34" charset="0"/>
              </a:rPr>
              <a:t>Make API Requests: Use the appropriate REST API endpoints to request the required data.</a:t>
            </a:r>
          </a:p>
          <a:p>
            <a:pPr>
              <a:lnSpc>
                <a:spcPct val="100000"/>
              </a:lnSpc>
              <a:spcBef>
                <a:spcPts val="1400"/>
              </a:spcBef>
            </a:pPr>
            <a:r>
              <a:rPr lang="en-US" sz="2200" dirty="0">
                <a:solidFill>
                  <a:schemeClr val="accent3">
                    <a:lumMod val="25000"/>
                  </a:schemeClr>
                </a:solidFill>
                <a:latin typeface="Abadi" panose="020B0604020104020204" pitchFamily="34" charset="0"/>
              </a:rPr>
              <a:t>Parse and Store Data: Process the API response to extract and store the relevant information.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a:extLst>
              <a:ext uri="{FF2B5EF4-FFF2-40B4-BE49-F238E27FC236}">
                <a16:creationId xmlns:a16="http://schemas.microsoft.com/office/drawing/2014/main" id="{9B37760E-D16A-480F-B691-62FFEE5ED565}"/>
              </a:ext>
            </a:extLst>
          </p:cNvPr>
          <p:cNvPicPr>
            <a:picLocks noChangeAspect="1"/>
          </p:cNvPicPr>
          <p:nvPr/>
        </p:nvPicPr>
        <p:blipFill>
          <a:blip r:embed="rId3"/>
          <a:stretch>
            <a:fillRect/>
          </a:stretch>
        </p:blipFill>
        <p:spPr>
          <a:xfrm>
            <a:off x="7201812" y="1321536"/>
            <a:ext cx="3025920" cy="54370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730719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Install Required Libraries: Ensure you have Beautiful Soup and a library for making HTTP requests installed (e.g., requests).</a:t>
            </a:r>
          </a:p>
          <a:p>
            <a:pPr>
              <a:lnSpc>
                <a:spcPct val="100000"/>
              </a:lnSpc>
              <a:spcBef>
                <a:spcPts val="1400"/>
              </a:spcBef>
            </a:pPr>
            <a:r>
              <a:rPr lang="en-US" sz="2200" dirty="0">
                <a:solidFill>
                  <a:schemeClr val="accent3">
                    <a:lumMod val="25000"/>
                  </a:schemeClr>
                </a:solidFill>
                <a:latin typeface="Abadi"/>
              </a:rPr>
              <a:t>Fetch Web Page Content: Use an HTTP request to get the HTML content of the webpage.</a:t>
            </a:r>
          </a:p>
          <a:p>
            <a:pPr>
              <a:lnSpc>
                <a:spcPct val="100000"/>
              </a:lnSpc>
              <a:spcBef>
                <a:spcPts val="1400"/>
              </a:spcBef>
            </a:pPr>
            <a:r>
              <a:rPr lang="en-US" sz="2200" dirty="0">
                <a:solidFill>
                  <a:schemeClr val="accent3">
                    <a:lumMod val="25000"/>
                  </a:schemeClr>
                </a:solidFill>
                <a:latin typeface="Abadi"/>
              </a:rPr>
              <a:t>Parse HTML Content: Use Beautiful Soup to parse the fetched HTML content.</a:t>
            </a:r>
          </a:p>
          <a:p>
            <a:pPr>
              <a:lnSpc>
                <a:spcPct val="100000"/>
              </a:lnSpc>
              <a:spcBef>
                <a:spcPts val="1400"/>
              </a:spcBef>
            </a:pPr>
            <a:r>
              <a:rPr lang="en-US" sz="2200" dirty="0">
                <a:solidFill>
                  <a:schemeClr val="accent3">
                    <a:lumMod val="25000"/>
                  </a:schemeClr>
                </a:solidFill>
                <a:latin typeface="Abadi"/>
              </a:rPr>
              <a:t>Extract Desired Data: Use Beautiful Soup methods to locate and retrieve specific elements or data from the parsed HTML.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FF0000"/>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a:extLst>
              <a:ext uri="{FF2B5EF4-FFF2-40B4-BE49-F238E27FC236}">
                <a16:creationId xmlns:a16="http://schemas.microsoft.com/office/drawing/2014/main" id="{8E6D000D-2F8D-48DF-9D92-5D11106F4DD9}"/>
              </a:ext>
            </a:extLst>
          </p:cNvPr>
          <p:cNvPicPr>
            <a:picLocks noChangeAspect="1"/>
          </p:cNvPicPr>
          <p:nvPr/>
        </p:nvPicPr>
        <p:blipFill>
          <a:blip r:embed="rId3"/>
          <a:stretch>
            <a:fillRect/>
          </a:stretch>
        </p:blipFill>
        <p:spPr>
          <a:xfrm>
            <a:off x="8409083" y="1530340"/>
            <a:ext cx="2491241" cy="48968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155be751-a274-42e8-93fb-f39d3b9bccc8"/>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788</TotalTime>
  <Words>2406</Words>
  <Application>Microsoft Office PowerPoint</Application>
  <PresentationFormat>Panorámica</PresentationFormat>
  <Paragraphs>405</Paragraphs>
  <Slides>47</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233</cp:revision>
  <dcterms:created xsi:type="dcterms:W3CDTF">2021-04-29T18:58:34Z</dcterms:created>
  <dcterms:modified xsi:type="dcterms:W3CDTF">2024-08-15T12:10:23Z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